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6" r:id="rId2"/>
    <p:sldId id="314" r:id="rId3"/>
    <p:sldId id="349" r:id="rId4"/>
    <p:sldId id="350" r:id="rId5"/>
    <p:sldId id="316" r:id="rId6"/>
    <p:sldId id="352" r:id="rId7"/>
    <p:sldId id="351" r:id="rId8"/>
    <p:sldId id="354" r:id="rId9"/>
    <p:sldId id="355" r:id="rId10"/>
    <p:sldId id="356" r:id="rId11"/>
    <p:sldId id="353" r:id="rId12"/>
    <p:sldId id="358" r:id="rId13"/>
    <p:sldId id="357" r:id="rId14"/>
    <p:sldId id="342" r:id="rId15"/>
    <p:sldId id="343" r:id="rId16"/>
    <p:sldId id="330" r:id="rId17"/>
    <p:sldId id="332" r:id="rId18"/>
    <p:sldId id="331" r:id="rId19"/>
    <p:sldId id="333" r:id="rId20"/>
    <p:sldId id="334" r:id="rId21"/>
    <p:sldId id="344" r:id="rId22"/>
    <p:sldId id="323" r:id="rId23"/>
    <p:sldId id="322" r:id="rId24"/>
    <p:sldId id="317" r:id="rId25"/>
    <p:sldId id="335" r:id="rId26"/>
    <p:sldId id="346" r:id="rId27"/>
    <p:sldId id="341" r:id="rId28"/>
    <p:sldId id="339" r:id="rId29"/>
    <p:sldId id="340" r:id="rId30"/>
    <p:sldId id="336" r:id="rId31"/>
    <p:sldId id="345" r:id="rId32"/>
    <p:sldId id="325" r:id="rId33"/>
    <p:sldId id="324" r:id="rId34"/>
    <p:sldId id="326" r:id="rId35"/>
    <p:sldId id="347" r:id="rId36"/>
    <p:sldId id="280" r:id="rId37"/>
  </p:sldIdLst>
  <p:sldSz cx="14401800" cy="10799763"/>
  <p:notesSz cx="6858000" cy="9144000"/>
  <p:defaultTextStyle>
    <a:defPPr>
      <a:defRPr lang="zh-CN"/>
    </a:defPPr>
    <a:lvl1pPr marL="0" algn="l" defTabSz="719455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720090" algn="l" defTabSz="719455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1440180" algn="l" defTabSz="719455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2160270" algn="l" defTabSz="719455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2880360" algn="l" defTabSz="719455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3600450" algn="l" defTabSz="719455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4320540" algn="l" defTabSz="719455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5039995" algn="l" defTabSz="719455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5760085" algn="l" defTabSz="719455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56" userDrawn="1">
          <p15:clr>
            <a:srgbClr val="A4A3A4"/>
          </p15:clr>
        </p15:guide>
        <p15:guide id="2" pos="449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aratera" initials="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94" autoAdjust="0"/>
    <p:restoredTop sz="95176" autoAdjust="0"/>
  </p:normalViewPr>
  <p:slideViewPr>
    <p:cSldViewPr snapToGrid="0" snapToObjects="1">
      <p:cViewPr varScale="1">
        <p:scale>
          <a:sx n="65" d="100"/>
          <a:sy n="65" d="100"/>
        </p:scale>
        <p:origin x="560" y="48"/>
      </p:cViewPr>
      <p:guideLst>
        <p:guide orient="horz" pos="3356"/>
        <p:guide pos="4491"/>
      </p:guideLst>
    </p:cSldViewPr>
  </p:slideViewPr>
  <p:outlineViewPr>
    <p:cViewPr>
      <p:scale>
        <a:sx n="33" d="100"/>
        <a:sy n="33" d="100"/>
      </p:scale>
      <p:origin x="0" y="194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4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447E29-2776-E44C-AC74-397388C93854}" type="datetime1">
              <a:rPr kumimoji="1" lang="zh-CN" altLang="en-US" smtClean="0"/>
              <a:pPr/>
              <a:t>2017/10/30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7D08DC-D015-A649-9150-05A85C180450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916571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1B0C69-7333-1C41-99A2-018A698CC2E5}" type="datetime1">
              <a:rPr kumimoji="1" lang="zh-CN" altLang="en-US" smtClean="0"/>
              <a:pPr/>
              <a:t>2017/10/30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53CB8C-EF52-8D46-BC26-37CAA4420CB1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021206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853CB8C-EF52-8D46-BC26-37CAA4420CB1}" type="slidenum">
              <a:rPr kumimoji="1" lang="zh-CN" altLang="en-US" smtClean="0"/>
              <a:pPr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14563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080135" y="2674941"/>
            <a:ext cx="12241530" cy="2314949"/>
          </a:xfrm>
        </p:spPr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080135" y="5829214"/>
            <a:ext cx="10081260" cy="27599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0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4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60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00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20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39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760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 smtClean="0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720090" y="10009781"/>
            <a:ext cx="3360420" cy="574987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7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0171113" y="10009188"/>
            <a:ext cx="3240087" cy="5762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fld id="{7CCDB461-6074-094F-86D1-A6BC62EB00D2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0090" y="914400"/>
            <a:ext cx="12961620" cy="1318052"/>
          </a:xfrm>
        </p:spPr>
        <p:txBody>
          <a:bodyPr/>
          <a:lstStyle>
            <a:lvl1pPr>
              <a:defRPr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0090" y="2417448"/>
            <a:ext cx="6363296" cy="1007477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0090" indent="0">
              <a:buNone/>
              <a:defRPr sz="3100" b="1"/>
            </a:lvl2pPr>
            <a:lvl3pPr marL="1440180" indent="0">
              <a:buNone/>
              <a:defRPr sz="2800" b="1"/>
            </a:lvl3pPr>
            <a:lvl4pPr marL="2160270" indent="0">
              <a:buNone/>
              <a:defRPr sz="2500" b="1"/>
            </a:lvl4pPr>
            <a:lvl5pPr marL="2880360" indent="0">
              <a:buNone/>
              <a:defRPr sz="2500" b="1"/>
            </a:lvl5pPr>
            <a:lvl6pPr marL="3600450" indent="0">
              <a:buNone/>
              <a:defRPr sz="2500" b="1"/>
            </a:lvl6pPr>
            <a:lvl7pPr marL="4320540" indent="0">
              <a:buNone/>
              <a:defRPr sz="2500" b="1"/>
            </a:lvl7pPr>
            <a:lvl8pPr marL="5039995" indent="0">
              <a:buNone/>
              <a:defRPr sz="2500" b="1"/>
            </a:lvl8pPr>
            <a:lvl9pPr marL="5760085" indent="0">
              <a:buNone/>
              <a:defRPr sz="25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20090" y="3424925"/>
            <a:ext cx="6363296" cy="6909922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7315915" y="2417448"/>
            <a:ext cx="6365796" cy="1007477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0090" indent="0">
              <a:buNone/>
              <a:defRPr sz="3100" b="1"/>
            </a:lvl2pPr>
            <a:lvl3pPr marL="1440180" indent="0">
              <a:buNone/>
              <a:defRPr sz="2800" b="1"/>
            </a:lvl3pPr>
            <a:lvl4pPr marL="2160270" indent="0">
              <a:buNone/>
              <a:defRPr sz="2500" b="1"/>
            </a:lvl4pPr>
            <a:lvl5pPr marL="2880360" indent="0">
              <a:buNone/>
              <a:defRPr sz="2500" b="1"/>
            </a:lvl5pPr>
            <a:lvl6pPr marL="3600450" indent="0">
              <a:buNone/>
              <a:defRPr sz="2500" b="1"/>
            </a:lvl6pPr>
            <a:lvl7pPr marL="4320540" indent="0">
              <a:buNone/>
              <a:defRPr sz="2500" b="1"/>
            </a:lvl7pPr>
            <a:lvl8pPr marL="5039995" indent="0">
              <a:buNone/>
              <a:defRPr sz="2500" b="1"/>
            </a:lvl8pPr>
            <a:lvl9pPr marL="5760085" indent="0">
              <a:buNone/>
              <a:defRPr sz="25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7315915" y="3424925"/>
            <a:ext cx="6365796" cy="6909922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0"/>
          </p:nvPr>
        </p:nvSpPr>
        <p:spPr>
          <a:xfrm>
            <a:off x="509557" y="1922409"/>
            <a:ext cx="13382687" cy="7899916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defRPr sz="3780" b="0">
                <a:latin typeface="微软雅黑" pitchFamily="34" charset="-122"/>
                <a:ea typeface="微软雅黑" pitchFamily="34" charset="-122"/>
              </a:defRPr>
            </a:lvl1pPr>
            <a:lvl2pPr>
              <a:lnSpc>
                <a:spcPct val="125000"/>
              </a:lnSpc>
              <a:defRPr sz="3307" b="0">
                <a:latin typeface="微软雅黑" pitchFamily="34" charset="-122"/>
                <a:ea typeface="微软雅黑" pitchFamily="34" charset="-122"/>
              </a:defRPr>
            </a:lvl2pPr>
            <a:lvl3pPr>
              <a:lnSpc>
                <a:spcPct val="125000"/>
              </a:lnSpc>
              <a:defRPr sz="2835" b="0">
                <a:latin typeface="微软雅黑" pitchFamily="34" charset="-122"/>
                <a:ea typeface="微软雅黑" pitchFamily="34" charset="-122"/>
              </a:defRPr>
            </a:lvl3pPr>
            <a:lvl4pPr>
              <a:lnSpc>
                <a:spcPct val="125000"/>
              </a:lnSpc>
              <a:defRPr sz="2362" b="0">
                <a:latin typeface="微软雅黑" pitchFamily="34" charset="-122"/>
                <a:ea typeface="微软雅黑" pitchFamily="34" charset="-122"/>
              </a:defRPr>
            </a:lvl4pPr>
            <a:lvl5pPr>
              <a:lnSpc>
                <a:spcPct val="125000"/>
              </a:lnSpc>
              <a:defRPr sz="2126" b="0">
                <a:latin typeface="微软雅黑" pitchFamily="34" charset="-122"/>
                <a:ea typeface="微软雅黑" pitchFamily="34" charset="-122"/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 dirty="0"/>
          </a:p>
        </p:txBody>
      </p:sp>
      <p:sp>
        <p:nvSpPr>
          <p:cNvPr id="4" name="标题 2"/>
          <p:cNvSpPr>
            <a:spLocks noGrp="1"/>
          </p:cNvSpPr>
          <p:nvPr>
            <p:ph type="title"/>
          </p:nvPr>
        </p:nvSpPr>
        <p:spPr>
          <a:xfrm>
            <a:off x="714637" y="108072"/>
            <a:ext cx="12950781" cy="1360751"/>
          </a:xfrm>
          <a:prstGeom prst="rect">
            <a:avLst/>
          </a:prstGeom>
        </p:spPr>
        <p:txBody>
          <a:bodyPr/>
          <a:lstStyle>
            <a:lvl1pPr>
              <a:defRPr sz="5039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31875075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408155" cy="10799763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379848" y="881933"/>
            <a:ext cx="13548802" cy="1339317"/>
          </a:xfrm>
          <a:prstGeom prst="rect">
            <a:avLst/>
          </a:prstGeom>
        </p:spPr>
        <p:txBody>
          <a:bodyPr vert="horz" lIns="144009" tIns="72004" rIns="144009" bIns="72004" rtlCol="0" anchor="ctr">
            <a:normAutofit/>
          </a:bodyPr>
          <a:lstStyle/>
          <a:p>
            <a:r>
              <a:rPr kumimoji="1" lang="zh-CN" altLang="en-US" dirty="0" smtClean="0"/>
              <a:t>单击此处编辑母版标题样式</a:t>
            </a:r>
            <a:endParaRPr kumimoji="1"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79847" y="2519946"/>
            <a:ext cx="13548803" cy="7836166"/>
          </a:xfrm>
          <a:prstGeom prst="rect">
            <a:avLst/>
          </a:prstGeom>
        </p:spPr>
        <p:txBody>
          <a:bodyPr vert="horz" lIns="144009" tIns="72004" rIns="144009" bIns="72004" rtlCol="0">
            <a:normAutofit/>
          </a:bodyPr>
          <a:lstStyle/>
          <a:p>
            <a:pPr lvl="0"/>
            <a:r>
              <a:rPr kumimoji="1" lang="zh-CN" altLang="en-US" dirty="0" smtClean="0"/>
              <a:t>单击此处编辑母版文本样式</a:t>
            </a:r>
            <a:endParaRPr kumimoji="1" lang="en-US" altLang="zh-CN" dirty="0" smtClean="0"/>
          </a:p>
          <a:p>
            <a:pPr lvl="1"/>
            <a:r>
              <a:rPr kumimoji="1" lang="zh-CN" altLang="en-US" dirty="0" smtClean="0"/>
              <a:t>二级标题</a:t>
            </a:r>
          </a:p>
          <a:p>
            <a:pPr lvl="2"/>
            <a:r>
              <a:rPr kumimoji="1" lang="zh-CN" altLang="en-US" dirty="0" smtClean="0"/>
              <a:t>三级标题</a:t>
            </a:r>
          </a:p>
        </p:txBody>
      </p:sp>
      <p:sp>
        <p:nvSpPr>
          <p:cNvPr id="9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0171113" y="10009188"/>
            <a:ext cx="3240087" cy="5762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fld id="{7CCDB461-6074-094F-86D1-A6BC62EB00D2}" type="slidenum">
              <a:rPr kumimoji="1" lang="zh-CN" altLang="en-US" smtClean="0"/>
              <a:pPr/>
              <a:t>‹#›</a:t>
            </a:fld>
            <a:endParaRPr kumimoji="1"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719455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39750" indent="-539750" algn="l" defTabSz="719455" rtl="0" eaLnBrk="1" latinLnBrk="0" hangingPunct="1">
        <a:spcBef>
          <a:spcPct val="20000"/>
        </a:spcBef>
        <a:buFont typeface="Wingdings" panose="05000000000000000000" pitchFamily="2" charset="2"/>
        <a:buChar char="Ø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91590" indent="-571500" algn="l" defTabSz="719455" rtl="0" eaLnBrk="1" latinLnBrk="0" hangingPunct="1">
        <a:spcBef>
          <a:spcPct val="20000"/>
        </a:spcBef>
        <a:buFont typeface="Wingdings" panose="05000000000000000000" pitchFamily="2" charset="2"/>
        <a:buChar char="ü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2011680" indent="-571500" algn="l" defTabSz="719455" rtl="0" eaLnBrk="1" latinLnBrk="0" hangingPunct="1">
        <a:spcBef>
          <a:spcPct val="20000"/>
        </a:spcBef>
        <a:buFont typeface="AppleSymbols" charset="0"/>
        <a:buChar char="⎻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160270" indent="0" algn="l" defTabSz="719455" rtl="0" eaLnBrk="1" latinLnBrk="0" hangingPunct="1">
        <a:spcBef>
          <a:spcPct val="20000"/>
        </a:spcBef>
        <a:buFont typeface="Arial" panose="020B0604020202020204"/>
        <a:buNone/>
        <a:defRPr sz="310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0" algn="l" defTabSz="719455" rtl="0" eaLnBrk="1" latinLnBrk="0" hangingPunct="1">
        <a:spcBef>
          <a:spcPct val="20000"/>
        </a:spcBef>
        <a:buFont typeface="Arial" panose="020B0604020202020204"/>
        <a:buNone/>
        <a:defRPr sz="3100" kern="1200">
          <a:solidFill>
            <a:schemeClr val="tx1"/>
          </a:solidFill>
          <a:latin typeface="+mn-lt"/>
          <a:ea typeface="+mn-ea"/>
          <a:cs typeface="+mn-cs"/>
        </a:defRPr>
      </a:lvl5pPr>
      <a:lvl6pPr marL="3960495" indent="-360045" algn="l" defTabSz="719455" rtl="0" eaLnBrk="1" latinLnBrk="0" hangingPunct="1">
        <a:spcBef>
          <a:spcPct val="20000"/>
        </a:spcBef>
        <a:buFont typeface="Arial" panose="020B0604020202020204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6pPr>
      <a:lvl7pPr marL="4680585" indent="-360045" algn="l" defTabSz="719455" rtl="0" eaLnBrk="1" latinLnBrk="0" hangingPunct="1">
        <a:spcBef>
          <a:spcPct val="20000"/>
        </a:spcBef>
        <a:buFont typeface="Arial" panose="020B0604020202020204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7pPr>
      <a:lvl8pPr marL="5400040" indent="-360045" algn="l" defTabSz="719455" rtl="0" eaLnBrk="1" latinLnBrk="0" hangingPunct="1">
        <a:spcBef>
          <a:spcPct val="20000"/>
        </a:spcBef>
        <a:buFont typeface="Arial" panose="020B0604020202020204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8pPr>
      <a:lvl9pPr marL="6120130" indent="-360045" algn="l" defTabSz="719455" rtl="0" eaLnBrk="1" latinLnBrk="0" hangingPunct="1">
        <a:spcBef>
          <a:spcPct val="20000"/>
        </a:spcBef>
        <a:buFont typeface="Arial" panose="020B0604020202020204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1945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90" algn="l" defTabSz="71945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40180" algn="l" defTabSz="71945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60270" algn="l" defTabSz="71945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algn="l" defTabSz="71945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600450" algn="l" defTabSz="71945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20540" algn="l" defTabSz="71945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39995" algn="l" defTabSz="71945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60085" algn="l" defTabSz="71945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emf"/><Relationship Id="rId9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160224ppt-2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398752" cy="107990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长沙超</a:t>
            </a:r>
            <a:r>
              <a:rPr lang="zh-CN" altLang="en-US" dirty="0" smtClean="0"/>
              <a:t>算</a:t>
            </a:r>
            <a:r>
              <a:rPr lang="en-US" altLang="zh-CN" dirty="0" smtClean="0"/>
              <a:t>-</a:t>
            </a:r>
            <a:r>
              <a:rPr lang="zh-CN" altLang="en-US" dirty="0" smtClean="0"/>
              <a:t>天河一号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CCDB461-6074-094F-86D1-A6BC62EB00D2}" type="slidenum">
              <a:rPr kumimoji="1" lang="zh-CN" altLang="en-US" smtClean="0"/>
              <a:pPr/>
              <a:t>10</a:t>
            </a:fld>
            <a:endParaRPr kumimoji="1" lang="zh-CN" altLang="en-US"/>
          </a:p>
        </p:txBody>
      </p:sp>
      <p:sp>
        <p:nvSpPr>
          <p:cNvPr id="5" name="内容占位符 2"/>
          <p:cNvSpPr txBox="1">
            <a:spLocks/>
          </p:cNvSpPr>
          <p:nvPr/>
        </p:nvSpPr>
        <p:spPr>
          <a:xfrm>
            <a:off x="355061" y="2465695"/>
            <a:ext cx="13548803" cy="7836166"/>
          </a:xfrm>
          <a:prstGeom prst="rect">
            <a:avLst/>
          </a:prstGeom>
        </p:spPr>
        <p:txBody>
          <a:bodyPr vert="horz" lIns="144009" tIns="72004" rIns="144009" bIns="72004" rtlCol="0">
            <a:normAutofit/>
          </a:bodyPr>
          <a:lstStyle>
            <a:lvl1pPr marL="539750" indent="-539750" algn="l" defTabSz="719455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1590" indent="-571500" algn="l" defTabSz="719455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ü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11680" indent="-571500" algn="l" defTabSz="719455" rtl="0" eaLnBrk="1" latinLnBrk="0" hangingPunct="1">
              <a:spcBef>
                <a:spcPct val="20000"/>
              </a:spcBef>
              <a:buFont typeface="AppleSymbols" charset="0"/>
              <a:buChar char="⎻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60270" indent="0" algn="l" defTabSz="719455" rtl="0" eaLnBrk="1" latinLnBrk="0" hangingPunct="1">
              <a:spcBef>
                <a:spcPct val="20000"/>
              </a:spcBef>
              <a:buFont typeface="Arial" panose="020B0604020202020204"/>
              <a:buNone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0360" indent="0" algn="l" defTabSz="719455" rtl="0" eaLnBrk="1" latinLnBrk="0" hangingPunct="1">
              <a:spcBef>
                <a:spcPct val="20000"/>
              </a:spcBef>
              <a:buFont typeface="Arial" panose="020B0604020202020204"/>
              <a:buNone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60495" indent="-360045" algn="l" defTabSz="71945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80585" indent="-360045" algn="l" defTabSz="71945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00040" indent="-360045" algn="l" defTabSz="71945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20130" indent="-360045" algn="l" defTabSz="71945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2010</a:t>
            </a:r>
            <a:r>
              <a:rPr lang="zh-CN" altLang="en-US" dirty="0"/>
              <a:t>年</a:t>
            </a:r>
            <a:r>
              <a:rPr lang="en-US" altLang="zh-CN" dirty="0"/>
              <a:t>10</a:t>
            </a:r>
            <a:r>
              <a:rPr lang="zh-CN" altLang="en-US" dirty="0" smtClean="0"/>
              <a:t>月组建</a:t>
            </a:r>
            <a:endParaRPr lang="en-US" altLang="zh-CN" dirty="0" smtClean="0"/>
          </a:p>
          <a:p>
            <a:r>
              <a:rPr lang="zh-CN" altLang="en-US" dirty="0" smtClean="0"/>
              <a:t>提供</a:t>
            </a:r>
            <a:r>
              <a:rPr lang="zh-CN" altLang="en-US" dirty="0"/>
              <a:t>高性能计算应用服务</a:t>
            </a:r>
            <a:r>
              <a:rPr lang="zh-CN" altLang="en-US" dirty="0" smtClean="0"/>
              <a:t>。建设重大</a:t>
            </a:r>
            <a:r>
              <a:rPr lang="zh-CN" altLang="en-US" dirty="0"/>
              <a:t>科技服务平台、产业技术创新平台、人才聚集培养</a:t>
            </a:r>
            <a:r>
              <a:rPr lang="zh-CN" altLang="en-US" dirty="0" smtClean="0"/>
              <a:t>平台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2904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668"/>
            <a:ext cx="14401800" cy="883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32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济南超</a:t>
            </a:r>
            <a:r>
              <a:rPr lang="zh-CN" altLang="en-US" dirty="0" smtClean="0"/>
              <a:t>算</a:t>
            </a:r>
            <a:r>
              <a:rPr lang="en-US" altLang="zh-CN" dirty="0" smtClean="0"/>
              <a:t>-</a:t>
            </a:r>
            <a:r>
              <a:rPr lang="zh-CN" altLang="en-US" dirty="0" smtClean="0"/>
              <a:t>神威蓝光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CCDB461-6074-094F-86D1-A6BC62EB00D2}" type="slidenum">
              <a:rPr kumimoji="1" lang="zh-CN" altLang="en-US" smtClean="0"/>
              <a:pPr/>
              <a:t>12</a:t>
            </a:fld>
            <a:endParaRPr kumimoji="1" lang="zh-CN" altLang="en-US"/>
          </a:p>
        </p:txBody>
      </p:sp>
      <p:sp>
        <p:nvSpPr>
          <p:cNvPr id="5" name="内容占位符 2"/>
          <p:cNvSpPr txBox="1">
            <a:spLocks/>
          </p:cNvSpPr>
          <p:nvPr/>
        </p:nvSpPr>
        <p:spPr>
          <a:xfrm>
            <a:off x="355061" y="2465695"/>
            <a:ext cx="13548803" cy="7836166"/>
          </a:xfrm>
          <a:prstGeom prst="rect">
            <a:avLst/>
          </a:prstGeom>
        </p:spPr>
        <p:txBody>
          <a:bodyPr vert="horz" lIns="144009" tIns="72004" rIns="144009" bIns="72004" rtlCol="0">
            <a:normAutofit/>
          </a:bodyPr>
          <a:lstStyle>
            <a:lvl1pPr marL="539750" indent="-539750" algn="l" defTabSz="719455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1590" indent="-571500" algn="l" defTabSz="719455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ü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11680" indent="-571500" algn="l" defTabSz="719455" rtl="0" eaLnBrk="1" latinLnBrk="0" hangingPunct="1">
              <a:spcBef>
                <a:spcPct val="20000"/>
              </a:spcBef>
              <a:buFont typeface="AppleSymbols" charset="0"/>
              <a:buChar char="⎻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60270" indent="0" algn="l" defTabSz="719455" rtl="0" eaLnBrk="1" latinLnBrk="0" hangingPunct="1">
              <a:spcBef>
                <a:spcPct val="20000"/>
              </a:spcBef>
              <a:buFont typeface="Arial" panose="020B0604020202020204"/>
              <a:buNone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0360" indent="0" algn="l" defTabSz="719455" rtl="0" eaLnBrk="1" latinLnBrk="0" hangingPunct="1">
              <a:spcBef>
                <a:spcPct val="20000"/>
              </a:spcBef>
              <a:buFont typeface="Arial" panose="020B0604020202020204"/>
              <a:buNone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60495" indent="-360045" algn="l" defTabSz="71945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80585" indent="-360045" algn="l" defTabSz="71945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00040" indent="-360045" algn="l" defTabSz="71945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20130" indent="-360045" algn="l" defTabSz="71945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/>
              <a:t>2011</a:t>
            </a:r>
            <a:r>
              <a:rPr lang="zh-CN" altLang="en-US" dirty="0" smtClean="0"/>
              <a:t>年</a:t>
            </a:r>
            <a:r>
              <a:rPr lang="en-US" altLang="zh-CN" dirty="0" smtClean="0"/>
              <a:t>3</a:t>
            </a:r>
            <a:r>
              <a:rPr lang="zh-CN" altLang="en-US" dirty="0" smtClean="0"/>
              <a:t>月启动建设</a:t>
            </a:r>
            <a:endParaRPr lang="en-US" altLang="zh-CN" dirty="0" smtClean="0"/>
          </a:p>
          <a:p>
            <a:r>
              <a:rPr lang="zh-CN" altLang="en-US" dirty="0" smtClean="0"/>
              <a:t>在</a:t>
            </a:r>
            <a:r>
              <a:rPr lang="zh-CN" altLang="en-US" dirty="0"/>
              <a:t>海洋科学、信息安全、电子政务、气候气象、工业设计、生物信息、航空航天、智慧城市及科学计算等领域已形成一系列重大</a:t>
            </a:r>
            <a:r>
              <a:rPr lang="zh-CN" altLang="en-US" dirty="0" smtClean="0"/>
              <a:t>应用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8619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6378"/>
            <a:ext cx="14401800" cy="804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8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广州超算</a:t>
            </a:r>
            <a:r>
              <a:rPr lang="en-US" altLang="zh-CN" dirty="0" smtClean="0"/>
              <a:t>-</a:t>
            </a:r>
            <a:r>
              <a:rPr lang="zh-CN" altLang="en-US" dirty="0"/>
              <a:t>天河二号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CCDB461-6074-094F-86D1-A6BC62EB00D2}" type="slidenum">
              <a:rPr kumimoji="1" lang="zh-CN" altLang="en-US" smtClean="0"/>
              <a:pPr/>
              <a:t>14</a:t>
            </a:fld>
            <a:endParaRPr kumimoji="1"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260" y="2090570"/>
            <a:ext cx="10777978" cy="829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83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广州超算</a:t>
            </a:r>
            <a:r>
              <a:rPr lang="en-US" altLang="zh-CN" dirty="0" smtClean="0"/>
              <a:t>-</a:t>
            </a:r>
            <a:r>
              <a:rPr lang="zh-CN" altLang="en-US" dirty="0"/>
              <a:t>天河二号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CCDB461-6074-094F-86D1-A6BC62EB00D2}" type="slidenum">
              <a:rPr kumimoji="1" lang="zh-CN" altLang="en-US" smtClean="0"/>
              <a:pPr/>
              <a:t>15</a:t>
            </a:fld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15" y="3533313"/>
            <a:ext cx="13384467" cy="411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10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广州超算</a:t>
            </a:r>
            <a:r>
              <a:rPr lang="en-US" altLang="zh-CN" dirty="0" smtClean="0"/>
              <a:t>-</a:t>
            </a:r>
            <a:r>
              <a:rPr lang="zh-CN" altLang="en-US" dirty="0"/>
              <a:t>天河二号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CCDB461-6074-094F-86D1-A6BC62EB00D2}" type="slidenum">
              <a:rPr kumimoji="1" lang="zh-CN" altLang="en-US" smtClean="0"/>
              <a:pPr/>
              <a:t>16</a:t>
            </a:fld>
            <a:endParaRPr kumimoji="1"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600" y="1941715"/>
            <a:ext cx="13404050" cy="771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90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广州超算</a:t>
            </a:r>
            <a:r>
              <a:rPr lang="en-US" altLang="zh-CN" dirty="0" smtClean="0"/>
              <a:t>-</a:t>
            </a:r>
            <a:r>
              <a:rPr lang="zh-CN" altLang="en-US" dirty="0"/>
              <a:t>天河二号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CCDB461-6074-094F-86D1-A6BC62EB00D2}" type="slidenum">
              <a:rPr kumimoji="1" lang="zh-CN" altLang="en-US" smtClean="0"/>
              <a:pPr/>
              <a:t>17</a:t>
            </a:fld>
            <a:endParaRPr kumimoji="1"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38" y="1874858"/>
            <a:ext cx="14092175" cy="8298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8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广州超算</a:t>
            </a:r>
            <a:r>
              <a:rPr lang="en-US" altLang="zh-CN" dirty="0" smtClean="0"/>
              <a:t>-</a:t>
            </a:r>
            <a:r>
              <a:rPr lang="zh-CN" altLang="en-US" dirty="0"/>
              <a:t>天河二号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CCDB461-6074-094F-86D1-A6BC62EB00D2}" type="slidenum">
              <a:rPr kumimoji="1" lang="zh-CN" altLang="en-US" smtClean="0"/>
              <a:pPr/>
              <a:t>18</a:t>
            </a:fld>
            <a:endParaRPr kumimoji="1"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878" y="2221250"/>
            <a:ext cx="13297772" cy="778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96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广州超算</a:t>
            </a:r>
            <a:r>
              <a:rPr lang="en-US" altLang="zh-CN" dirty="0" smtClean="0"/>
              <a:t>-</a:t>
            </a:r>
            <a:r>
              <a:rPr lang="zh-CN" altLang="en-US" dirty="0"/>
              <a:t>天河二号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CCDB461-6074-094F-86D1-A6BC62EB00D2}" type="slidenum">
              <a:rPr kumimoji="1" lang="zh-CN" altLang="en-US" smtClean="0"/>
              <a:pPr/>
              <a:t>19</a:t>
            </a:fld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703" y="2122647"/>
            <a:ext cx="13293621" cy="668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61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kumimoji="1" lang="zh-CN" altLang="en-US" dirty="0" smtClean="0"/>
              <a:t>超算资源介绍</a:t>
            </a:r>
            <a:endParaRPr kumimoji="1"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010775" y="6414578"/>
            <a:ext cx="8065294" cy="1829770"/>
          </a:xfrm>
        </p:spPr>
        <p:txBody>
          <a:bodyPr>
            <a:normAutofit/>
          </a:bodyPr>
          <a:lstStyle/>
          <a:p>
            <a:r>
              <a:rPr lang="zh-CN" altLang="en-US" sz="3200" dirty="0" smtClean="0">
                <a:solidFill>
                  <a:schemeClr val="tx1"/>
                </a:solidFill>
              </a:rPr>
              <a:t>北京并行科技股份有限公司</a:t>
            </a:r>
            <a:endParaRPr lang="zh-CN" altLang="en-US" sz="3200" dirty="0">
              <a:solidFill>
                <a:schemeClr val="tx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719777" y="5167423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陆松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广州超算</a:t>
            </a:r>
            <a:r>
              <a:rPr lang="en-US" altLang="zh-CN" dirty="0" smtClean="0"/>
              <a:t>-</a:t>
            </a:r>
            <a:r>
              <a:rPr lang="zh-CN" altLang="en-US" dirty="0"/>
              <a:t>天河二号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CCDB461-6074-094F-86D1-A6BC62EB00D2}" type="slidenum">
              <a:rPr kumimoji="1" lang="zh-CN" altLang="en-US" smtClean="0"/>
              <a:pPr/>
              <a:t>20</a:t>
            </a:fld>
            <a:endParaRPr kumimoji="1"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930" y="2221250"/>
            <a:ext cx="12454270" cy="792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91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广州超算</a:t>
            </a:r>
            <a:r>
              <a:rPr lang="en-US" altLang="zh-CN" dirty="0" smtClean="0"/>
              <a:t>-</a:t>
            </a:r>
            <a:r>
              <a:rPr lang="zh-CN" altLang="en-US" dirty="0"/>
              <a:t>天河二号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4400" dirty="0" smtClean="0"/>
              <a:t>计算节点：</a:t>
            </a:r>
            <a:endParaRPr lang="en-US" altLang="zh-CN" sz="4400" dirty="0" smtClean="0"/>
          </a:p>
          <a:p>
            <a:pPr marL="0" indent="0">
              <a:buNone/>
            </a:pPr>
            <a:r>
              <a:rPr lang="en-US" altLang="zh-CN" sz="4400" dirty="0" smtClean="0"/>
              <a:t>	2</a:t>
            </a:r>
            <a:r>
              <a:rPr lang="zh-CN" altLang="en-US" sz="4400" dirty="0" smtClean="0"/>
              <a:t>路</a:t>
            </a:r>
            <a:r>
              <a:rPr lang="en-US" altLang="zh-CN" sz="4400" dirty="0" smtClean="0"/>
              <a:t>Intel </a:t>
            </a:r>
            <a:r>
              <a:rPr lang="en-US" altLang="zh-CN" sz="4400" dirty="0"/>
              <a:t>Xeon E5-2692 12C </a:t>
            </a:r>
            <a:r>
              <a:rPr lang="en-US" altLang="zh-CN" sz="4400" dirty="0" smtClean="0"/>
              <a:t>2.2GHz v2  +  64G</a:t>
            </a:r>
          </a:p>
          <a:p>
            <a:r>
              <a:rPr lang="en-US" altLang="zh-CN" sz="4400" dirty="0" smtClean="0"/>
              <a:t> MIC</a:t>
            </a:r>
            <a:r>
              <a:rPr lang="zh-CN" altLang="en-US" sz="4400" dirty="0"/>
              <a:t>节点</a:t>
            </a:r>
            <a:r>
              <a:rPr lang="zh-CN" altLang="en-US" sz="4400" dirty="0" smtClean="0"/>
              <a:t>：</a:t>
            </a:r>
            <a:endParaRPr lang="en-US" altLang="zh-CN" sz="4400" dirty="0" smtClean="0"/>
          </a:p>
          <a:p>
            <a:pPr marL="0" indent="0">
              <a:buNone/>
            </a:pPr>
            <a:r>
              <a:rPr lang="en-US" altLang="zh-CN" sz="4400" dirty="0" smtClean="0"/>
              <a:t>	2</a:t>
            </a:r>
            <a:r>
              <a:rPr lang="zh-CN" altLang="en-US" sz="4400" dirty="0" smtClean="0"/>
              <a:t>路</a:t>
            </a:r>
            <a:r>
              <a:rPr lang="en-US" altLang="zh-CN" sz="4400" dirty="0" smtClean="0"/>
              <a:t>Intel </a:t>
            </a:r>
            <a:r>
              <a:rPr lang="en-US" altLang="zh-CN" sz="4400" dirty="0"/>
              <a:t>Xeon E5-2692 12C </a:t>
            </a:r>
            <a:r>
              <a:rPr lang="en-US" altLang="zh-CN" sz="4400" dirty="0" smtClean="0"/>
              <a:t>2.2GHz v2  +  64G</a:t>
            </a:r>
          </a:p>
          <a:p>
            <a:pPr marL="0" indent="0">
              <a:buNone/>
            </a:pPr>
            <a:r>
              <a:rPr lang="en-US" altLang="zh-CN" sz="4400" dirty="0" smtClean="0"/>
              <a:t>	+ Intel </a:t>
            </a:r>
            <a:r>
              <a:rPr lang="en-US" altLang="zh-CN" sz="4400" dirty="0"/>
              <a:t>Xeon Phi </a:t>
            </a:r>
            <a:r>
              <a:rPr lang="en-US" altLang="zh-CN" sz="4400" dirty="0" smtClean="0"/>
              <a:t>31S1P </a:t>
            </a:r>
            <a:r>
              <a:rPr lang="zh-CN" altLang="en-US" sz="4400" dirty="0" smtClean="0"/>
              <a:t>* </a:t>
            </a:r>
            <a:r>
              <a:rPr lang="en-US" altLang="zh-CN" sz="4400" dirty="0" smtClean="0"/>
              <a:t>3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CCDB461-6074-094F-86D1-A6BC62EB00D2}" type="slidenum">
              <a:rPr kumimoji="1" lang="zh-CN" altLang="en-US" smtClean="0"/>
              <a:pPr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1121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广州超算</a:t>
            </a:r>
            <a:r>
              <a:rPr lang="en-US" altLang="zh-CN" dirty="0" smtClean="0"/>
              <a:t>-</a:t>
            </a:r>
            <a:r>
              <a:rPr lang="zh-CN" altLang="en-US" dirty="0"/>
              <a:t>天河二号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4400" dirty="0" smtClean="0"/>
              <a:t>特殊节点：</a:t>
            </a:r>
            <a:endParaRPr lang="en-US" altLang="zh-CN" sz="4400" dirty="0" smtClean="0"/>
          </a:p>
          <a:p>
            <a:pPr marL="0" indent="0">
              <a:buNone/>
            </a:pPr>
            <a:r>
              <a:rPr lang="en-US" altLang="zh-CN" sz="4400" dirty="0" smtClean="0"/>
              <a:t>	GPU</a:t>
            </a:r>
            <a:r>
              <a:rPr lang="zh-CN" altLang="en-US" sz="4400" dirty="0" smtClean="0"/>
              <a:t>节点：</a:t>
            </a:r>
            <a:r>
              <a:rPr lang="en-US" altLang="zh-CN" sz="4400" dirty="0" smtClean="0"/>
              <a:t>2</a:t>
            </a:r>
            <a:r>
              <a:rPr lang="zh-CN" altLang="en-US" sz="4400" dirty="0" smtClean="0"/>
              <a:t>路</a:t>
            </a:r>
            <a:r>
              <a:rPr lang="en-US" altLang="zh-CN" sz="4400" dirty="0" smtClean="0"/>
              <a:t>E5-2660 </a:t>
            </a:r>
            <a:r>
              <a:rPr lang="en-US" altLang="zh-CN" sz="4400" dirty="0"/>
              <a:t>10C</a:t>
            </a:r>
            <a:r>
              <a:rPr lang="en-US" altLang="zh-CN" sz="4400" dirty="0" smtClean="0"/>
              <a:t> v3 </a:t>
            </a:r>
            <a:r>
              <a:rPr lang="en-US" altLang="zh-CN" sz="4400" dirty="0"/>
              <a:t>+ 2</a:t>
            </a:r>
            <a:r>
              <a:rPr lang="zh-CN" altLang="en-US" sz="4400" dirty="0"/>
              <a:t>路</a:t>
            </a:r>
            <a:r>
              <a:rPr lang="en-US" altLang="zh-CN" sz="4400" dirty="0" smtClean="0"/>
              <a:t>k80 + 256G</a:t>
            </a:r>
          </a:p>
          <a:p>
            <a:pPr marL="0" indent="0">
              <a:buNone/>
            </a:pPr>
            <a:r>
              <a:rPr lang="en-US" altLang="zh-CN" sz="4400" dirty="0"/>
              <a:t>	</a:t>
            </a:r>
            <a:r>
              <a:rPr lang="zh-CN" altLang="en-US" sz="4400" dirty="0" smtClean="0"/>
              <a:t>胖节点：</a:t>
            </a:r>
            <a:r>
              <a:rPr lang="en-US" altLang="zh-CN" sz="4400" dirty="0" smtClean="0"/>
              <a:t>8</a:t>
            </a:r>
            <a:r>
              <a:rPr lang="zh-CN" altLang="en-US" sz="4400" dirty="0"/>
              <a:t>路</a:t>
            </a:r>
            <a:r>
              <a:rPr lang="en-US" altLang="zh-CN" sz="4400" dirty="0"/>
              <a:t>E7-4850 14C </a:t>
            </a:r>
            <a:r>
              <a:rPr lang="en-US" altLang="zh-CN" sz="4400" dirty="0" smtClean="0"/>
              <a:t>v3 + 3T</a:t>
            </a:r>
          </a:p>
          <a:p>
            <a:pPr marL="0" indent="0">
              <a:buNone/>
            </a:pPr>
            <a:r>
              <a:rPr lang="en-US" altLang="zh-CN" sz="4400" dirty="0"/>
              <a:t>	</a:t>
            </a:r>
            <a:r>
              <a:rPr lang="en-US" altLang="zh-CN" sz="4400" dirty="0" smtClean="0"/>
              <a:t>			 8</a:t>
            </a:r>
            <a:r>
              <a:rPr lang="zh-CN" altLang="en-US" sz="4400" dirty="0" smtClean="0"/>
              <a:t>路</a:t>
            </a:r>
            <a:r>
              <a:rPr lang="en-US" altLang="zh-CN" sz="4400" dirty="0" smtClean="0"/>
              <a:t>E7-8867 16C v3 + 6T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CCDB461-6074-094F-86D1-A6BC62EB00D2}" type="slidenum">
              <a:rPr kumimoji="1" lang="zh-CN" altLang="en-US" smtClean="0"/>
              <a:pPr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2687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广州超算</a:t>
            </a:r>
            <a:r>
              <a:rPr lang="en-US" altLang="zh-CN" dirty="0" smtClean="0"/>
              <a:t>-</a:t>
            </a:r>
            <a:r>
              <a:rPr lang="zh-CN" altLang="en-US" dirty="0"/>
              <a:t>天河二号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4400" dirty="0" smtClean="0"/>
              <a:t>商业软件：</a:t>
            </a:r>
            <a:endParaRPr lang="en-US" altLang="zh-CN" sz="4400" dirty="0" smtClean="0"/>
          </a:p>
          <a:p>
            <a:pPr marL="0" indent="0">
              <a:buNone/>
            </a:pPr>
            <a:r>
              <a:rPr lang="en-US" altLang="zh-CN" sz="4400" dirty="0" smtClean="0"/>
              <a:t>	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CCDB461-6074-094F-86D1-A6BC62EB00D2}" type="slidenum">
              <a:rPr kumimoji="1" lang="zh-CN" altLang="en-US" smtClean="0"/>
              <a:pPr/>
              <a:t>23</a:t>
            </a:fld>
            <a:endParaRPr kumimoji="1" lang="zh-CN" altLang="en-US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0686652"/>
              </p:ext>
            </p:extLst>
          </p:nvPr>
        </p:nvGraphicFramePr>
        <p:xfrm>
          <a:off x="765544" y="3274822"/>
          <a:ext cx="12950457" cy="61030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034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964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505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3661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4400" kern="100" dirty="0">
                          <a:effectLst/>
                        </a:rPr>
                        <a:t>软件</a:t>
                      </a:r>
                      <a:endParaRPr lang="zh-CN" sz="32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4400" kern="100" dirty="0" smtClean="0">
                          <a:effectLst/>
                        </a:rPr>
                        <a:t>可用</a:t>
                      </a:r>
                      <a:r>
                        <a:rPr lang="zh-CN" altLang="en-US" sz="4400" kern="100" dirty="0" smtClean="0">
                          <a:effectLst/>
                        </a:rPr>
                        <a:t>规模</a:t>
                      </a:r>
                      <a:endParaRPr lang="zh-CN" sz="32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951"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4000" kern="100" dirty="0">
                          <a:effectLst/>
                        </a:rPr>
                        <a:t>求解器</a:t>
                      </a:r>
                      <a:endParaRPr lang="zh-CN" sz="32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4000" kern="100" dirty="0">
                          <a:effectLst/>
                        </a:rPr>
                        <a:t>ANSYS</a:t>
                      </a:r>
                      <a:r>
                        <a:rPr lang="zh-CN" sz="4000" kern="100" dirty="0">
                          <a:effectLst/>
                        </a:rPr>
                        <a:t>系列</a:t>
                      </a:r>
                      <a:endParaRPr lang="zh-CN" sz="32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4000" kern="100" dirty="0" smtClean="0">
                          <a:effectLst/>
                        </a:rPr>
                        <a:t>单个</a:t>
                      </a:r>
                      <a:r>
                        <a:rPr lang="zh-CN" sz="4000" kern="100" dirty="0">
                          <a:effectLst/>
                        </a:rPr>
                        <a:t>用户</a:t>
                      </a:r>
                      <a:r>
                        <a:rPr lang="zh-CN" sz="4000" kern="100" dirty="0" smtClean="0">
                          <a:effectLst/>
                        </a:rPr>
                        <a:t>最</a:t>
                      </a:r>
                      <a:r>
                        <a:rPr lang="zh-CN" altLang="en-US" sz="4000" kern="100" dirty="0" smtClean="0">
                          <a:effectLst/>
                        </a:rPr>
                        <a:t>多</a:t>
                      </a:r>
                      <a:r>
                        <a:rPr lang="en-US" sz="4000" kern="100" dirty="0" smtClean="0">
                          <a:effectLst/>
                        </a:rPr>
                        <a:t>2048</a:t>
                      </a:r>
                      <a:r>
                        <a:rPr lang="zh-CN" sz="4000" kern="100" dirty="0">
                          <a:effectLst/>
                        </a:rPr>
                        <a:t>核</a:t>
                      </a:r>
                      <a:endParaRPr lang="zh-CN" sz="32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878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4000" kern="100" dirty="0">
                          <a:effectLst/>
                        </a:rPr>
                        <a:t>ABAQUS</a:t>
                      </a:r>
                      <a:endParaRPr lang="zh-CN" sz="32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4000" kern="100">
                          <a:effectLst/>
                        </a:rPr>
                        <a:t>128</a:t>
                      </a:r>
                      <a:r>
                        <a:rPr lang="zh-CN" sz="4000" kern="100">
                          <a:effectLst/>
                        </a:rPr>
                        <a:t>核</a:t>
                      </a:r>
                      <a:endParaRPr lang="zh-CN" sz="32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878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4000" kern="100" dirty="0" err="1">
                          <a:effectLst/>
                        </a:rPr>
                        <a:t>ls-dyna</a:t>
                      </a:r>
                      <a:endParaRPr lang="zh-CN" sz="32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4000" kern="100">
                          <a:effectLst/>
                        </a:rPr>
                        <a:t>256</a:t>
                      </a:r>
                      <a:r>
                        <a:rPr lang="zh-CN" sz="4000" kern="100">
                          <a:effectLst/>
                        </a:rPr>
                        <a:t>核</a:t>
                      </a:r>
                      <a:endParaRPr lang="zh-CN" sz="32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878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4000" kern="100" dirty="0" err="1">
                          <a:effectLst/>
                        </a:rPr>
                        <a:t>Feko</a:t>
                      </a:r>
                      <a:endParaRPr lang="zh-CN" sz="32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4000" kern="100">
                          <a:effectLst/>
                        </a:rPr>
                        <a:t>256</a:t>
                      </a:r>
                      <a:r>
                        <a:rPr lang="zh-CN" sz="4000" kern="100">
                          <a:effectLst/>
                        </a:rPr>
                        <a:t>核</a:t>
                      </a:r>
                      <a:endParaRPr lang="zh-CN" sz="32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878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4000" kern="100" dirty="0" err="1">
                          <a:effectLst/>
                        </a:rPr>
                        <a:t>HyperWorks</a:t>
                      </a:r>
                      <a:r>
                        <a:rPr lang="zh-CN" sz="4000" kern="100" dirty="0">
                          <a:effectLst/>
                        </a:rPr>
                        <a:t>系列</a:t>
                      </a:r>
                      <a:endParaRPr lang="zh-CN" sz="32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4000" kern="100" dirty="0">
                          <a:effectLst/>
                        </a:rPr>
                        <a:t>512</a:t>
                      </a:r>
                      <a:r>
                        <a:rPr lang="zh-CN" sz="4000" kern="100" dirty="0">
                          <a:effectLst/>
                        </a:rPr>
                        <a:t>核</a:t>
                      </a:r>
                      <a:endParaRPr lang="zh-CN" sz="32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8783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4000" kern="100" dirty="0">
                          <a:effectLst/>
                        </a:rPr>
                        <a:t>可视化</a:t>
                      </a:r>
                      <a:endParaRPr lang="zh-CN" sz="32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4000" kern="100">
                          <a:effectLst/>
                        </a:rPr>
                        <a:t>Ensight</a:t>
                      </a:r>
                      <a:endParaRPr lang="zh-CN" sz="32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4000" kern="100" dirty="0">
                          <a:effectLst/>
                        </a:rPr>
                        <a:t>1</a:t>
                      </a:r>
                      <a:r>
                        <a:rPr lang="zh-CN" sz="4000" kern="100" dirty="0">
                          <a:effectLst/>
                        </a:rPr>
                        <a:t>套</a:t>
                      </a:r>
                      <a:endParaRPr lang="zh-CN" sz="32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878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4000" kern="100">
                          <a:effectLst/>
                        </a:rPr>
                        <a:t>IDL</a:t>
                      </a:r>
                      <a:endParaRPr lang="zh-CN" sz="32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4000" kern="100" dirty="0">
                          <a:effectLst/>
                        </a:rPr>
                        <a:t>1</a:t>
                      </a:r>
                      <a:r>
                        <a:rPr lang="zh-CN" sz="4000" kern="100" dirty="0">
                          <a:effectLst/>
                        </a:rPr>
                        <a:t>套</a:t>
                      </a:r>
                      <a:endParaRPr lang="zh-CN" sz="32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4878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4000" kern="100">
                          <a:effectLst/>
                        </a:rPr>
                        <a:t>Tecplot 360</a:t>
                      </a:r>
                      <a:endParaRPr lang="zh-CN" sz="32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4000" kern="100" dirty="0">
                          <a:effectLst/>
                        </a:rPr>
                        <a:t>1</a:t>
                      </a:r>
                      <a:r>
                        <a:rPr lang="zh-CN" sz="4000" kern="100" dirty="0">
                          <a:effectLst/>
                        </a:rPr>
                        <a:t>套</a:t>
                      </a:r>
                      <a:endParaRPr lang="zh-CN" sz="32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404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7869"/>
            <a:ext cx="14401800" cy="78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12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无锡超算</a:t>
            </a:r>
            <a:r>
              <a:rPr lang="en-US" altLang="zh-CN" dirty="0" smtClean="0"/>
              <a:t>-</a:t>
            </a:r>
            <a:r>
              <a:rPr lang="zh-CN" altLang="en-US" dirty="0" smtClean="0"/>
              <a:t>神威</a:t>
            </a:r>
            <a:r>
              <a:rPr lang="en-US" altLang="zh-CN" dirty="0"/>
              <a:t>·</a:t>
            </a:r>
            <a:r>
              <a:rPr lang="zh-CN" altLang="en-US" dirty="0" smtClean="0"/>
              <a:t>太湖</a:t>
            </a:r>
            <a:r>
              <a:rPr lang="zh-CN" altLang="en-US" dirty="0"/>
              <a:t>之光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CCDB461-6074-094F-86D1-A6BC62EB00D2}" type="slidenum">
              <a:rPr kumimoji="1" lang="zh-CN" altLang="en-US" smtClean="0"/>
              <a:pPr/>
              <a:t>25</a:t>
            </a:fld>
            <a:endParaRPr kumimoji="1"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553" y="2221250"/>
            <a:ext cx="11097794" cy="806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01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无锡超算</a:t>
            </a:r>
            <a:r>
              <a:rPr lang="en-US" altLang="zh-CN" dirty="0" smtClean="0"/>
              <a:t>-</a:t>
            </a:r>
            <a:r>
              <a:rPr lang="zh-CN" altLang="en-US" dirty="0" smtClean="0"/>
              <a:t>神威</a:t>
            </a:r>
            <a:r>
              <a:rPr lang="en-US" altLang="zh-CN" dirty="0"/>
              <a:t>·</a:t>
            </a:r>
            <a:r>
              <a:rPr lang="zh-CN" altLang="en-US" dirty="0" smtClean="0"/>
              <a:t>太湖</a:t>
            </a:r>
            <a:r>
              <a:rPr lang="zh-CN" altLang="en-US" dirty="0"/>
              <a:t>之光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CCDB461-6074-094F-86D1-A6BC62EB00D2}" type="slidenum">
              <a:rPr kumimoji="1" lang="zh-CN" altLang="en-US" smtClean="0"/>
              <a:pPr/>
              <a:t>26</a:t>
            </a:fld>
            <a:endParaRPr kumimoji="1"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5488" y="1938824"/>
            <a:ext cx="9403505" cy="873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83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无锡超算</a:t>
            </a:r>
            <a:r>
              <a:rPr lang="en-US" altLang="zh-CN" dirty="0" smtClean="0"/>
              <a:t>-</a:t>
            </a:r>
            <a:r>
              <a:rPr lang="zh-CN" altLang="en-US" dirty="0" smtClean="0"/>
              <a:t>神威</a:t>
            </a:r>
            <a:r>
              <a:rPr lang="en-US" altLang="zh-CN" dirty="0"/>
              <a:t>·</a:t>
            </a:r>
            <a:r>
              <a:rPr lang="zh-CN" altLang="en-US" dirty="0" smtClean="0"/>
              <a:t>太湖</a:t>
            </a:r>
            <a:r>
              <a:rPr lang="zh-CN" altLang="en-US" dirty="0"/>
              <a:t>之光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CCDB461-6074-094F-86D1-A6BC62EB00D2}" type="slidenum">
              <a:rPr kumimoji="1" lang="zh-CN" altLang="en-US" smtClean="0"/>
              <a:pPr/>
              <a:t>27</a:t>
            </a:fld>
            <a:endParaRPr kumimoji="1"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4584" y="2242156"/>
            <a:ext cx="8463517" cy="816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2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9368178"/>
              </p:ext>
            </p:extLst>
          </p:nvPr>
        </p:nvGraphicFramePr>
        <p:xfrm>
          <a:off x="1844078" y="2380773"/>
          <a:ext cx="6490782" cy="40822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Visio" r:id="rId3" imgW="4600575" imgH="3076956" progId="Visio.Drawing.11">
                  <p:embed/>
                </p:oleObj>
              </mc:Choice>
              <mc:Fallback>
                <p:oleObj name="Visio" r:id="rId3" imgW="4600575" imgH="3076956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4078" y="2380773"/>
                        <a:ext cx="6490782" cy="408225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组合 6"/>
          <p:cNvGrpSpPr/>
          <p:nvPr/>
        </p:nvGrpSpPr>
        <p:grpSpPr>
          <a:xfrm>
            <a:off x="415957" y="6792111"/>
            <a:ext cx="13640509" cy="3662491"/>
            <a:chOff x="-338616" y="3320249"/>
            <a:chExt cx="9108394" cy="2496950"/>
          </a:xfrm>
        </p:grpSpPr>
        <p:sp>
          <p:nvSpPr>
            <p:cNvPr id="6" name="等腰三角形 5"/>
            <p:cNvSpPr/>
            <p:nvPr/>
          </p:nvSpPr>
          <p:spPr>
            <a:xfrm rot="15439789">
              <a:off x="3751460" y="215806"/>
              <a:ext cx="1709349" cy="8327287"/>
            </a:xfrm>
            <a:prstGeom prst="triangle">
              <a:avLst/>
            </a:prstGeom>
            <a:gradFill flip="none" rotWithShape="1">
              <a:gsLst>
                <a:gs pos="46000">
                  <a:srgbClr val="00B0F0">
                    <a:alpha val="64000"/>
                  </a:srgbClr>
                </a:gs>
                <a:gs pos="0">
                  <a:srgbClr val="00B0F0">
                    <a:alpha val="86000"/>
                  </a:srgbClr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1"/>
              <a:tileRect/>
            </a:gra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409"/>
            </a:p>
          </p:txBody>
        </p:sp>
        <p:sp>
          <p:nvSpPr>
            <p:cNvPr id="7" name="TextBox 20"/>
            <p:cNvSpPr txBox="1"/>
            <p:nvPr/>
          </p:nvSpPr>
          <p:spPr>
            <a:xfrm>
              <a:off x="-338616" y="5324622"/>
              <a:ext cx="1285884" cy="492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205" b="1" dirty="0">
                  <a:solidFill>
                    <a:srgbClr val="FF00FF"/>
                  </a:solidFill>
                  <a:latin typeface="方正大黑简体" pitchFamily="2" charset="-122"/>
                  <a:ea typeface="方正大黑简体" pitchFamily="2" charset="-122"/>
                </a:rPr>
                <a:t>众核处理器</a:t>
              </a:r>
              <a:endParaRPr lang="en-US" altLang="zh-CN" sz="2205" b="1" dirty="0">
                <a:solidFill>
                  <a:srgbClr val="FF00FF"/>
                </a:solidFill>
                <a:latin typeface="方正大黑简体" pitchFamily="2" charset="-122"/>
                <a:ea typeface="方正大黑简体" pitchFamily="2" charset="-122"/>
              </a:endParaRPr>
            </a:p>
            <a:p>
              <a:pPr algn="ctr"/>
              <a:r>
                <a:rPr lang="en-US" altLang="zh-CN" sz="189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方正大黑简体" pitchFamily="2" charset="-122"/>
                  <a:ea typeface="方正大黑简体" pitchFamily="2" charset="-122"/>
                </a:rPr>
                <a:t>3.168TFLOPS</a:t>
              </a:r>
            </a:p>
          </p:txBody>
        </p:sp>
        <p:sp>
          <p:nvSpPr>
            <p:cNvPr id="8" name="TextBox 21"/>
            <p:cNvSpPr txBox="1"/>
            <p:nvPr/>
          </p:nvSpPr>
          <p:spPr>
            <a:xfrm>
              <a:off x="582866" y="5324622"/>
              <a:ext cx="2143138" cy="492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205" b="1" dirty="0">
                  <a:solidFill>
                    <a:srgbClr val="FF00FF"/>
                  </a:solidFill>
                  <a:latin typeface="方正大黑简体" pitchFamily="2" charset="-122"/>
                  <a:ea typeface="方正大黑简体" pitchFamily="2" charset="-122"/>
                </a:rPr>
                <a:t>运算节点板</a:t>
              </a:r>
              <a:endParaRPr lang="en-US" altLang="zh-CN" sz="2205" b="1" dirty="0">
                <a:solidFill>
                  <a:srgbClr val="FF00FF"/>
                </a:solidFill>
                <a:latin typeface="方正大黑简体" pitchFamily="2" charset="-122"/>
                <a:ea typeface="方正大黑简体" pitchFamily="2" charset="-122"/>
              </a:endParaRPr>
            </a:p>
            <a:p>
              <a:pPr algn="ctr"/>
              <a:r>
                <a:rPr lang="en-US" altLang="zh-CN" sz="189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方正大黑简体" pitchFamily="2" charset="-122"/>
                  <a:ea typeface="方正大黑简体" pitchFamily="2" charset="-122"/>
                </a:rPr>
                <a:t> 6.336TFLOPS/64GB</a:t>
              </a:r>
            </a:p>
          </p:txBody>
        </p:sp>
        <p:pic>
          <p:nvPicPr>
            <p:cNvPr id="9" name="图片 8" descr="扭曲DPNC 拷贝.png">
              <a:hlinkClick r:id="" action="ppaction://noaction"/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6949" y="4240615"/>
              <a:ext cx="1483251" cy="1214446"/>
            </a:xfrm>
            <a:prstGeom prst="rect">
              <a:avLst/>
            </a:prstGeom>
          </p:spPr>
        </p:pic>
        <p:sp>
          <p:nvSpPr>
            <p:cNvPr id="10" name="TextBox 23"/>
            <p:cNvSpPr txBox="1"/>
            <p:nvPr/>
          </p:nvSpPr>
          <p:spPr>
            <a:xfrm>
              <a:off x="2464235" y="5058718"/>
              <a:ext cx="2234904" cy="492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205" b="1" dirty="0">
                  <a:solidFill>
                    <a:srgbClr val="FF00FF"/>
                  </a:solidFill>
                  <a:latin typeface="方正大黑简体" pitchFamily="2" charset="-122"/>
                  <a:ea typeface="方正大黑简体" pitchFamily="2" charset="-122"/>
                </a:rPr>
                <a:t>   运算插件板</a:t>
              </a:r>
              <a:r>
                <a:rPr lang="en-US" altLang="zh-CN" sz="189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方正大黑简体" pitchFamily="2" charset="-122"/>
                  <a:ea typeface="方正大黑简体" pitchFamily="2" charset="-122"/>
                </a:rPr>
                <a:t>25.344TFLOPS/256GB</a:t>
              </a:r>
            </a:p>
          </p:txBody>
        </p:sp>
        <p:pic>
          <p:nvPicPr>
            <p:cNvPr id="11" name="图片 10" descr="运算插件(透明).png">
              <a:hlinkClick r:id="" action="ppaction://noaction"/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71672" y="4071942"/>
              <a:ext cx="1928890" cy="1188613"/>
            </a:xfrm>
            <a:prstGeom prst="rect">
              <a:avLst/>
            </a:prstGeom>
          </p:spPr>
        </p:pic>
        <p:pic>
          <p:nvPicPr>
            <p:cNvPr id="12" name="图片 11" descr="超节点实物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00562" y="3320249"/>
              <a:ext cx="1785950" cy="1660482"/>
            </a:xfrm>
            <a:prstGeom prst="rect">
              <a:avLst/>
            </a:prstGeom>
          </p:spPr>
        </p:pic>
        <p:sp>
          <p:nvSpPr>
            <p:cNvPr id="13" name="TextBox 26"/>
            <p:cNvSpPr txBox="1"/>
            <p:nvPr/>
          </p:nvSpPr>
          <p:spPr>
            <a:xfrm>
              <a:off x="4460768" y="4906477"/>
              <a:ext cx="2286016" cy="492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205" b="1" dirty="0">
                  <a:solidFill>
                    <a:srgbClr val="FF00FF"/>
                  </a:solidFill>
                  <a:latin typeface="方正大黑简体" pitchFamily="2" charset="-122"/>
                  <a:ea typeface="方正大黑简体" pitchFamily="2" charset="-122"/>
                </a:rPr>
                <a:t>超节点</a:t>
              </a:r>
              <a:endParaRPr lang="en-US" altLang="zh-CN" sz="2205" b="1" dirty="0">
                <a:solidFill>
                  <a:srgbClr val="FF00FF"/>
                </a:solidFill>
                <a:latin typeface="方正大黑简体" pitchFamily="2" charset="-122"/>
                <a:ea typeface="方正大黑简体" pitchFamily="2" charset="-122"/>
              </a:endParaRPr>
            </a:p>
            <a:p>
              <a:pPr algn="ctr"/>
              <a:r>
                <a:rPr lang="zh-CN" altLang="en-US" sz="1890" b="1" dirty="0">
                  <a:latin typeface="方正大黑简体" pitchFamily="2" charset="-122"/>
                  <a:ea typeface="方正大黑简体" pitchFamily="2" charset="-122"/>
                </a:rPr>
                <a:t>  </a:t>
              </a:r>
              <a:r>
                <a:rPr lang="en-US" altLang="zh-CN" sz="189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方正大黑简体" pitchFamily="2" charset="-122"/>
                  <a:ea typeface="方正大黑简体" pitchFamily="2" charset="-122"/>
                </a:rPr>
                <a:t>811.008TFLOPS/8192GB</a:t>
              </a:r>
              <a:endParaRPr lang="en-US" altLang="zh-CN" sz="1890" b="1" dirty="0">
                <a:latin typeface="方正大黑简体" pitchFamily="2" charset="-122"/>
                <a:ea typeface="方正大黑简体" pitchFamily="2" charset="-122"/>
              </a:endParaRPr>
            </a:p>
          </p:txBody>
        </p:sp>
        <p:sp>
          <p:nvSpPr>
            <p:cNvPr id="14" name="TextBox 27"/>
            <p:cNvSpPr txBox="1"/>
            <p:nvPr/>
          </p:nvSpPr>
          <p:spPr>
            <a:xfrm>
              <a:off x="6649287" y="4504841"/>
              <a:ext cx="2024011" cy="492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205" b="1" dirty="0">
                  <a:solidFill>
                    <a:srgbClr val="FF00FF"/>
                  </a:solidFill>
                  <a:latin typeface="方正大黑简体" pitchFamily="2" charset="-122"/>
                  <a:ea typeface="方正大黑简体" pitchFamily="2" charset="-122"/>
                </a:rPr>
                <a:t>运算系统</a:t>
              </a:r>
              <a:endParaRPr lang="en-US" altLang="zh-CN" sz="2205" b="1" dirty="0">
                <a:solidFill>
                  <a:srgbClr val="FF00FF"/>
                </a:solidFill>
                <a:latin typeface="方正大黑简体" pitchFamily="2" charset="-122"/>
                <a:ea typeface="方正大黑简体" pitchFamily="2" charset="-122"/>
              </a:endParaRPr>
            </a:p>
            <a:p>
              <a:pPr algn="ctr"/>
              <a:r>
                <a:rPr lang="en-US" altLang="zh-CN" sz="189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方正大黑简体" pitchFamily="2" charset="-122"/>
                  <a:ea typeface="方正大黑简体" pitchFamily="2" charset="-122"/>
                </a:rPr>
                <a:t>125.436PFLOPS/1280TB</a:t>
              </a:r>
            </a:p>
          </p:txBody>
        </p:sp>
      </p:grp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575849" y="5892128"/>
            <a:ext cx="3522061" cy="2549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21153" y="8706260"/>
            <a:ext cx="1092326" cy="1085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标题 1"/>
          <p:cNvSpPr>
            <a:spLocks noGrp="1"/>
          </p:cNvSpPr>
          <p:nvPr>
            <p:ph type="title"/>
          </p:nvPr>
        </p:nvSpPr>
        <p:spPr>
          <a:xfrm>
            <a:off x="379848" y="881933"/>
            <a:ext cx="13548802" cy="1339317"/>
          </a:xfrm>
        </p:spPr>
        <p:txBody>
          <a:bodyPr/>
          <a:lstStyle/>
          <a:p>
            <a:r>
              <a:rPr lang="zh-CN" altLang="en-US" dirty="0" smtClean="0"/>
              <a:t>无锡超算</a:t>
            </a:r>
            <a:r>
              <a:rPr lang="en-US" altLang="zh-CN" dirty="0" smtClean="0"/>
              <a:t>-</a:t>
            </a:r>
            <a:r>
              <a:rPr lang="zh-CN" altLang="en-US" dirty="0" smtClean="0"/>
              <a:t>神威</a:t>
            </a:r>
            <a:r>
              <a:rPr lang="en-US" altLang="zh-CN" dirty="0"/>
              <a:t>·</a:t>
            </a:r>
            <a:r>
              <a:rPr lang="zh-CN" altLang="en-US" dirty="0" smtClean="0"/>
              <a:t>太湖</a:t>
            </a:r>
            <a:r>
              <a:rPr lang="zh-CN" altLang="en-US" dirty="0"/>
              <a:t>之光</a:t>
            </a:r>
          </a:p>
        </p:txBody>
      </p:sp>
    </p:spTree>
    <p:extLst>
      <p:ext uri="{BB962C8B-B14F-4D97-AF65-F5344CB8AC3E}">
        <p14:creationId xmlns:p14="http://schemas.microsoft.com/office/powerpoint/2010/main" val="178276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无锡超算</a:t>
            </a:r>
            <a:r>
              <a:rPr lang="en-US" altLang="zh-CN" dirty="0" smtClean="0"/>
              <a:t>-</a:t>
            </a:r>
            <a:r>
              <a:rPr lang="zh-CN" altLang="en-US" dirty="0" smtClean="0"/>
              <a:t>神威</a:t>
            </a:r>
            <a:r>
              <a:rPr lang="en-US" altLang="zh-CN" dirty="0"/>
              <a:t>·</a:t>
            </a:r>
            <a:r>
              <a:rPr lang="zh-CN" altLang="en-US" dirty="0" smtClean="0"/>
              <a:t>太湖</a:t>
            </a:r>
            <a:r>
              <a:rPr lang="zh-CN" altLang="en-US" dirty="0"/>
              <a:t>之光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CCDB461-6074-094F-86D1-A6BC62EB00D2}" type="slidenum">
              <a:rPr kumimoji="1" lang="zh-CN" altLang="en-US" smtClean="0"/>
              <a:pPr/>
              <a:t>29</a:t>
            </a:fld>
            <a:endParaRPr kumimoji="1" lang="zh-CN" alt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1447" y="2299324"/>
            <a:ext cx="10271051" cy="7634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041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内容占位符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32" y="1121814"/>
            <a:ext cx="12246761" cy="885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2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无锡超算</a:t>
            </a:r>
            <a:r>
              <a:rPr lang="en-US" altLang="zh-CN" dirty="0" smtClean="0"/>
              <a:t>-</a:t>
            </a:r>
            <a:r>
              <a:rPr lang="zh-CN" altLang="en-US" dirty="0" smtClean="0"/>
              <a:t>神威</a:t>
            </a:r>
            <a:r>
              <a:rPr lang="en-US" altLang="zh-CN" dirty="0"/>
              <a:t>·</a:t>
            </a:r>
            <a:r>
              <a:rPr lang="zh-CN" altLang="en-US" dirty="0" smtClean="0"/>
              <a:t>太湖</a:t>
            </a:r>
            <a:r>
              <a:rPr lang="zh-CN" altLang="en-US" dirty="0"/>
              <a:t>之光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CCDB461-6074-094F-86D1-A6BC62EB00D2}" type="slidenum">
              <a:rPr kumimoji="1" lang="zh-CN" altLang="en-US" smtClean="0"/>
              <a:pPr/>
              <a:t>30</a:t>
            </a:fld>
            <a:endParaRPr kumimoji="1"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218" y="2004465"/>
            <a:ext cx="12992986" cy="831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61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无锡超算</a:t>
            </a:r>
            <a:r>
              <a:rPr lang="en-US" altLang="zh-CN" dirty="0" smtClean="0"/>
              <a:t>-</a:t>
            </a:r>
            <a:r>
              <a:rPr lang="zh-CN" altLang="en-US" dirty="0" smtClean="0"/>
              <a:t>神威</a:t>
            </a:r>
            <a:r>
              <a:rPr lang="en-US" altLang="zh-CN" dirty="0"/>
              <a:t>·</a:t>
            </a:r>
            <a:r>
              <a:rPr lang="zh-CN" altLang="en-US" dirty="0" smtClean="0"/>
              <a:t>太湖</a:t>
            </a:r>
            <a:r>
              <a:rPr lang="zh-CN" altLang="en-US" dirty="0"/>
              <a:t>之光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国产资源：</a:t>
            </a:r>
            <a:r>
              <a:rPr lang="en-US" altLang="zh-CN" dirty="0"/>
              <a:t>125P</a:t>
            </a:r>
            <a:r>
              <a:rPr lang="zh-CN" altLang="en-US" dirty="0" smtClean="0"/>
              <a:t>，</a:t>
            </a:r>
            <a:r>
              <a:rPr lang="zh-CN" altLang="en-US" dirty="0"/>
              <a:t>申</a:t>
            </a:r>
            <a:r>
              <a:rPr lang="zh-CN" altLang="en-US" dirty="0" smtClean="0"/>
              <a:t>威</a:t>
            </a:r>
            <a:r>
              <a:rPr lang="en-US" altLang="zh-CN" dirty="0" smtClean="0"/>
              <a:t>26010</a:t>
            </a:r>
          </a:p>
          <a:p>
            <a:r>
              <a:rPr lang="zh-CN" altLang="en-US" dirty="0" smtClean="0"/>
              <a:t>通用</a:t>
            </a:r>
            <a:r>
              <a:rPr lang="zh-CN" altLang="en-US" dirty="0"/>
              <a:t>资源：</a:t>
            </a:r>
            <a:r>
              <a:rPr lang="en-US" altLang="zh-CN" dirty="0"/>
              <a:t>1P</a:t>
            </a:r>
            <a:r>
              <a:rPr lang="zh-CN" altLang="en-US" dirty="0"/>
              <a:t>、</a:t>
            </a:r>
            <a:r>
              <a:rPr lang="en-US" altLang="zh-CN" dirty="0"/>
              <a:t>980</a:t>
            </a:r>
            <a:r>
              <a:rPr lang="zh-CN" altLang="en-US" dirty="0"/>
              <a:t>节点（</a:t>
            </a:r>
            <a:r>
              <a:rPr lang="en-US" altLang="zh-CN" dirty="0"/>
              <a:t>2</a:t>
            </a:r>
            <a:r>
              <a:rPr lang="zh-CN" altLang="en-US" dirty="0"/>
              <a:t>路</a:t>
            </a:r>
            <a:r>
              <a:rPr lang="en-US" altLang="zh-CN" dirty="0"/>
              <a:t>Intel(R) Xeon(R) </a:t>
            </a:r>
            <a:r>
              <a:rPr lang="en-US" altLang="zh-CN" dirty="0" smtClean="0"/>
              <a:t>E5-2680 12C v3 </a:t>
            </a:r>
            <a:r>
              <a:rPr lang="en-US" altLang="zh-CN" dirty="0"/>
              <a:t>@ 2.50GHz </a:t>
            </a:r>
            <a:r>
              <a:rPr lang="zh-CN" altLang="en-US" dirty="0"/>
              <a:t>，</a:t>
            </a:r>
            <a:r>
              <a:rPr lang="en-US" altLang="zh-CN" dirty="0"/>
              <a:t>128G</a:t>
            </a:r>
            <a:r>
              <a:rPr lang="zh-CN" altLang="en-US" dirty="0"/>
              <a:t>内存）。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CCDB461-6074-094F-86D1-A6BC62EB00D2}" type="slidenum">
              <a:rPr kumimoji="1" lang="zh-CN" altLang="en-US" smtClean="0"/>
              <a:pPr/>
              <a:t>31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5834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无锡超算</a:t>
            </a:r>
            <a:r>
              <a:rPr lang="en-US" altLang="zh-CN" dirty="0" smtClean="0"/>
              <a:t>-</a:t>
            </a:r>
            <a:r>
              <a:rPr lang="zh-CN" altLang="en-US" dirty="0" smtClean="0"/>
              <a:t>神威</a:t>
            </a:r>
            <a:r>
              <a:rPr lang="en-US" altLang="zh-CN" dirty="0"/>
              <a:t>·</a:t>
            </a:r>
            <a:r>
              <a:rPr lang="zh-CN" altLang="en-US" dirty="0" smtClean="0"/>
              <a:t>太湖</a:t>
            </a:r>
            <a:r>
              <a:rPr lang="zh-CN" altLang="en-US" dirty="0"/>
              <a:t>之光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特殊节点：</a:t>
            </a:r>
            <a:endParaRPr lang="en-US" altLang="zh-CN" dirty="0"/>
          </a:p>
          <a:p>
            <a:pPr marL="0" indent="0">
              <a:buNone/>
            </a:pPr>
            <a:r>
              <a:rPr lang="en-US" altLang="zh-CN" sz="4400" dirty="0" smtClean="0"/>
              <a:t>	</a:t>
            </a:r>
            <a:r>
              <a:rPr lang="zh-CN" altLang="en-US" sz="4400" dirty="0" smtClean="0"/>
              <a:t>胖</a:t>
            </a:r>
            <a:r>
              <a:rPr lang="zh-CN" altLang="zh-CN" sz="4400" dirty="0" smtClean="0"/>
              <a:t>节点</a:t>
            </a:r>
            <a:r>
              <a:rPr lang="zh-CN" altLang="en-US" sz="4400" dirty="0" smtClean="0"/>
              <a:t>：</a:t>
            </a:r>
            <a:r>
              <a:rPr lang="pt-BR" altLang="zh-CN" sz="4400" dirty="0" smtClean="0"/>
              <a:t>8</a:t>
            </a:r>
            <a:r>
              <a:rPr lang="zh-CN" altLang="pt-BR" sz="4400" dirty="0" smtClean="0"/>
              <a:t>路</a:t>
            </a:r>
            <a:r>
              <a:rPr lang="pt-BR" altLang="zh-CN" sz="4400" dirty="0" smtClean="0"/>
              <a:t>E7-8860 16</a:t>
            </a:r>
            <a:r>
              <a:rPr lang="en-US" altLang="zh-CN" sz="4400" dirty="0" smtClean="0"/>
              <a:t>C </a:t>
            </a:r>
            <a:r>
              <a:rPr lang="pt-BR" altLang="zh-CN" sz="4400" dirty="0" smtClean="0"/>
              <a:t>v3@2.2GHz</a:t>
            </a:r>
            <a:r>
              <a:rPr lang="zh-CN" altLang="en-US" sz="4400" dirty="0"/>
              <a:t> </a:t>
            </a:r>
            <a:r>
              <a:rPr lang="en-US" altLang="zh-CN" sz="4400" dirty="0" smtClean="0"/>
              <a:t>+ </a:t>
            </a:r>
            <a:r>
              <a:rPr lang="pt-BR" altLang="zh-CN" sz="4400" dirty="0" smtClean="0"/>
              <a:t>1T</a:t>
            </a:r>
          </a:p>
          <a:p>
            <a:pPr marL="0" indent="0">
              <a:buNone/>
            </a:pPr>
            <a:r>
              <a:rPr lang="en-US" altLang="zh-CN" sz="4400" dirty="0" smtClean="0"/>
              <a:t>	GPU</a:t>
            </a:r>
            <a:r>
              <a:rPr lang="zh-CN" altLang="en-US" sz="4400" dirty="0" smtClean="0"/>
              <a:t>节点：</a:t>
            </a:r>
            <a:r>
              <a:rPr lang="en-US" altLang="zh-CN" sz="4400" dirty="0"/>
              <a:t>2</a:t>
            </a:r>
            <a:r>
              <a:rPr lang="zh-CN" altLang="en-US" sz="4400" dirty="0" smtClean="0"/>
              <a:t>路</a:t>
            </a:r>
            <a:r>
              <a:rPr lang="en-US" altLang="zh-CN" sz="4400" dirty="0" smtClean="0"/>
              <a:t>E5-2630 8C v3@2.4GHz</a:t>
            </a:r>
            <a:r>
              <a:rPr lang="zh-CN" altLang="en-US" sz="4400" dirty="0" smtClean="0"/>
              <a:t> </a:t>
            </a:r>
            <a:r>
              <a:rPr lang="en-US" altLang="zh-CN" sz="4400" dirty="0" smtClean="0"/>
              <a:t>+ K40m + 128G</a:t>
            </a:r>
            <a:endParaRPr lang="en-US" altLang="zh-CN" sz="4400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CCDB461-6074-094F-86D1-A6BC62EB00D2}" type="slidenum">
              <a:rPr kumimoji="1" lang="zh-CN" altLang="en-US" smtClean="0"/>
              <a:pPr/>
              <a:t>32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6814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无锡超算</a:t>
            </a:r>
            <a:r>
              <a:rPr lang="en-US" altLang="zh-CN" dirty="0"/>
              <a:t>-</a:t>
            </a:r>
            <a:r>
              <a:rPr lang="zh-CN" altLang="en-US" dirty="0"/>
              <a:t>神威</a:t>
            </a:r>
            <a:r>
              <a:rPr lang="en-US" altLang="zh-CN" dirty="0"/>
              <a:t>·</a:t>
            </a:r>
            <a:r>
              <a:rPr lang="zh-CN" altLang="en-US" dirty="0"/>
              <a:t>太湖之光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4400" dirty="0" smtClean="0"/>
              <a:t>商业软件：</a:t>
            </a:r>
            <a:endParaRPr lang="en-US" altLang="zh-CN" sz="4400" dirty="0" smtClean="0"/>
          </a:p>
          <a:p>
            <a:pPr marL="0" indent="0">
              <a:buNone/>
            </a:pPr>
            <a:r>
              <a:rPr lang="en-US" altLang="zh-CN" sz="4400" dirty="0" smtClean="0"/>
              <a:t>	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CCDB461-6074-094F-86D1-A6BC62EB00D2}" type="slidenum">
              <a:rPr kumimoji="1" lang="zh-CN" altLang="en-US" smtClean="0"/>
              <a:pPr/>
              <a:t>33</a:t>
            </a:fld>
            <a:endParaRPr kumimoji="1" lang="zh-CN" altLang="en-US"/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8039945"/>
              </p:ext>
            </p:extLst>
          </p:nvPr>
        </p:nvGraphicFramePr>
        <p:xfrm>
          <a:off x="379847" y="3409085"/>
          <a:ext cx="9529697" cy="6572187"/>
        </p:xfrm>
        <a:graphic>
          <a:graphicData uri="http://schemas.openxmlformats.org/drawingml/2006/table">
            <a:tbl>
              <a:tblPr firstRow="1" firstCol="1" bandRow="1"/>
              <a:tblGrid>
                <a:gridCol w="17679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799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18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91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400" kern="0" dirty="0"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软件包</a:t>
                      </a:r>
                      <a:endParaRPr lang="zh-CN" sz="2400" kern="100" dirty="0">
                        <a:effectLst/>
                        <a:latin typeface="Times New Roman" charset="0"/>
                        <a:ea typeface="宋体" charset="0"/>
                      </a:endParaRPr>
                    </a:p>
                  </a:txBody>
                  <a:tcPr marL="48565" marR="485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400" kern="0" dirty="0"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软件模块名称及规格</a:t>
                      </a:r>
                      <a:endParaRPr lang="zh-CN" sz="2400" kern="100" dirty="0">
                        <a:effectLst/>
                        <a:latin typeface="Times New Roman" charset="0"/>
                        <a:ea typeface="宋体" charset="0"/>
                      </a:endParaRPr>
                    </a:p>
                  </a:txBody>
                  <a:tcPr marL="48565" marR="485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400" kern="0"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数量</a:t>
                      </a:r>
                      <a:endParaRPr lang="zh-CN" sz="2400" kern="100">
                        <a:effectLst/>
                        <a:latin typeface="Times New Roman" charset="0"/>
                        <a:ea typeface="宋体" charset="0"/>
                      </a:endParaRPr>
                    </a:p>
                  </a:txBody>
                  <a:tcPr marL="48565" marR="485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3153">
                <a:tc rowSpan="6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  <a:latin typeface="宋体" charset="0"/>
                          <a:ea typeface="宋体" charset="0"/>
                          <a:cs typeface="宋体" charset="0"/>
                        </a:rPr>
                        <a:t>ANSYS package </a:t>
                      </a:r>
                      <a:endParaRPr lang="zh-CN" sz="2400" kern="100">
                        <a:effectLst/>
                        <a:latin typeface="Times New Roman" charset="0"/>
                        <a:ea typeface="宋体" charset="0"/>
                      </a:endParaRPr>
                    </a:p>
                  </a:txBody>
                  <a:tcPr marL="48565" marR="485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宋体" charset="0"/>
                          <a:ea typeface="宋体" charset="0"/>
                          <a:cs typeface="宋体" charset="0"/>
                        </a:rPr>
                        <a:t>ANSYS Mechanical Enterprise </a:t>
                      </a:r>
                      <a:endParaRPr lang="zh-CN" sz="2400" kern="100" dirty="0">
                        <a:effectLst/>
                        <a:latin typeface="Times New Roman" charset="0"/>
                        <a:ea typeface="宋体" charset="0"/>
                      </a:endParaRPr>
                    </a:p>
                  </a:txBody>
                  <a:tcPr marL="48565" marR="485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  <a:latin typeface="宋体" charset="0"/>
                          <a:ea typeface="宋体" charset="0"/>
                          <a:cs typeface="宋体" charset="0"/>
                        </a:rPr>
                        <a:t>2</a:t>
                      </a:r>
                      <a:endParaRPr lang="zh-CN" sz="2400" kern="100">
                        <a:effectLst/>
                        <a:latin typeface="Times New Roman" charset="0"/>
                        <a:ea typeface="宋体" charset="0"/>
                      </a:endParaRPr>
                    </a:p>
                  </a:txBody>
                  <a:tcPr marL="48565" marR="485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82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宋体" charset="0"/>
                          <a:ea typeface="宋体" charset="0"/>
                          <a:cs typeface="宋体" charset="0"/>
                        </a:rPr>
                        <a:t>ANSYS FLUENT </a:t>
                      </a:r>
                      <a:endParaRPr lang="zh-CN" sz="2400" kern="100" dirty="0">
                        <a:effectLst/>
                        <a:latin typeface="Times New Roman" charset="0"/>
                        <a:ea typeface="宋体" charset="0"/>
                      </a:endParaRPr>
                    </a:p>
                  </a:txBody>
                  <a:tcPr marL="48565" marR="485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  <a:latin typeface="宋体" charset="0"/>
                          <a:ea typeface="宋体" charset="0"/>
                          <a:cs typeface="宋体" charset="0"/>
                        </a:rPr>
                        <a:t>8</a:t>
                      </a:r>
                      <a:endParaRPr lang="zh-CN" sz="2400" kern="100">
                        <a:effectLst/>
                        <a:latin typeface="Times New Roman" charset="0"/>
                        <a:ea typeface="宋体" charset="0"/>
                      </a:endParaRPr>
                    </a:p>
                  </a:txBody>
                  <a:tcPr marL="48565" marR="485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782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  <a:latin typeface="宋体" charset="0"/>
                          <a:ea typeface="宋体" charset="0"/>
                          <a:cs typeface="宋体" charset="0"/>
                        </a:rPr>
                        <a:t>ANSYS CFX </a:t>
                      </a:r>
                      <a:endParaRPr lang="zh-CN" sz="2400" kern="100">
                        <a:effectLst/>
                        <a:latin typeface="Times New Roman" charset="0"/>
                        <a:ea typeface="宋体" charset="0"/>
                      </a:endParaRPr>
                    </a:p>
                  </a:txBody>
                  <a:tcPr marL="48565" marR="485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  <a:latin typeface="宋体" charset="0"/>
                          <a:ea typeface="宋体" charset="0"/>
                          <a:cs typeface="宋体" charset="0"/>
                        </a:rPr>
                        <a:t>5</a:t>
                      </a:r>
                      <a:endParaRPr lang="zh-CN" sz="2400" kern="100">
                        <a:effectLst/>
                        <a:latin typeface="Times New Roman" charset="0"/>
                        <a:ea typeface="宋体" charset="0"/>
                      </a:endParaRPr>
                    </a:p>
                  </a:txBody>
                  <a:tcPr marL="48565" marR="485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782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  <a:latin typeface="宋体" charset="0"/>
                          <a:ea typeface="宋体" charset="0"/>
                          <a:cs typeface="宋体" charset="0"/>
                        </a:rPr>
                        <a:t>ICEM CFD </a:t>
                      </a:r>
                      <a:endParaRPr lang="zh-CN" sz="2400" kern="100">
                        <a:effectLst/>
                        <a:latin typeface="Times New Roman" charset="0"/>
                        <a:ea typeface="宋体" charset="0"/>
                      </a:endParaRPr>
                    </a:p>
                  </a:txBody>
                  <a:tcPr marL="48565" marR="485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  <a:latin typeface="宋体" charset="0"/>
                          <a:ea typeface="宋体" charset="0"/>
                          <a:cs typeface="宋体" charset="0"/>
                        </a:rPr>
                        <a:t>2</a:t>
                      </a:r>
                      <a:endParaRPr lang="zh-CN" sz="2400" kern="100">
                        <a:effectLst/>
                        <a:latin typeface="Times New Roman" charset="0"/>
                        <a:ea typeface="宋体" charset="0"/>
                      </a:endParaRPr>
                    </a:p>
                  </a:txBody>
                  <a:tcPr marL="48565" marR="485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782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宋体" charset="0"/>
                          <a:ea typeface="宋体" charset="0"/>
                          <a:cs typeface="宋体" charset="0"/>
                        </a:rPr>
                        <a:t>ANSYS LS-DYNA HPC-128</a:t>
                      </a:r>
                      <a:endParaRPr lang="zh-CN" sz="2400" kern="100" dirty="0">
                        <a:effectLst/>
                        <a:latin typeface="Times New Roman" charset="0"/>
                        <a:ea typeface="宋体" charset="0"/>
                      </a:endParaRPr>
                    </a:p>
                  </a:txBody>
                  <a:tcPr marL="48565" marR="485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  <a:latin typeface="宋体" charset="0"/>
                          <a:ea typeface="宋体" charset="0"/>
                          <a:cs typeface="宋体" charset="0"/>
                        </a:rPr>
                        <a:t>1</a:t>
                      </a:r>
                      <a:endParaRPr lang="zh-CN" sz="2400" kern="100">
                        <a:effectLst/>
                        <a:latin typeface="Times New Roman" charset="0"/>
                        <a:ea typeface="宋体" charset="0"/>
                      </a:endParaRPr>
                    </a:p>
                  </a:txBody>
                  <a:tcPr marL="48565" marR="485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315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宋体" charset="0"/>
                          <a:ea typeface="宋体" charset="0"/>
                          <a:cs typeface="宋体" charset="0"/>
                        </a:rPr>
                        <a:t>ANSYS HPC Workgroup 2048</a:t>
                      </a:r>
                      <a:r>
                        <a:rPr lang="zh-CN" sz="2400" kern="0" dirty="0"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核 </a:t>
                      </a:r>
                      <a:endParaRPr lang="zh-CN" sz="2400" kern="100" dirty="0">
                        <a:effectLst/>
                        <a:latin typeface="Times New Roman" charset="0"/>
                        <a:ea typeface="宋体" charset="0"/>
                      </a:endParaRPr>
                    </a:p>
                  </a:txBody>
                  <a:tcPr marL="48565" marR="485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  <a:latin typeface="宋体" charset="0"/>
                          <a:ea typeface="宋体" charset="0"/>
                          <a:cs typeface="宋体" charset="0"/>
                        </a:rPr>
                        <a:t>1</a:t>
                      </a:r>
                      <a:endParaRPr lang="zh-CN" sz="2400" kern="100">
                        <a:effectLst/>
                        <a:latin typeface="Times New Roman" charset="0"/>
                        <a:ea typeface="宋体" charset="0"/>
                      </a:endParaRPr>
                    </a:p>
                  </a:txBody>
                  <a:tcPr marL="48565" marR="485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3153">
                <a:tc rowSpan="10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宋体" charset="0"/>
                          <a:ea typeface="宋体" charset="0"/>
                          <a:cs typeface="宋体" charset="0"/>
                        </a:rPr>
                        <a:t>ANSYS Academic Research package</a:t>
                      </a:r>
                      <a:endParaRPr lang="zh-CN" sz="2400" kern="100" dirty="0">
                        <a:effectLst/>
                        <a:latin typeface="Times New Roman" charset="0"/>
                        <a:ea typeface="宋体" charset="0"/>
                      </a:endParaRPr>
                    </a:p>
                  </a:txBody>
                  <a:tcPr marL="48565" marR="485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宋体" charset="0"/>
                          <a:ea typeface="宋体" charset="0"/>
                          <a:cs typeface="宋体" charset="0"/>
                        </a:rPr>
                        <a:t>ANSYS Academic Research Mechanical </a:t>
                      </a:r>
                      <a:endParaRPr lang="zh-CN" sz="2400" kern="100" dirty="0">
                        <a:effectLst/>
                        <a:latin typeface="Times New Roman" charset="0"/>
                        <a:ea typeface="宋体" charset="0"/>
                      </a:endParaRPr>
                    </a:p>
                  </a:txBody>
                  <a:tcPr marL="48565" marR="485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  <a:latin typeface="宋体" charset="0"/>
                          <a:ea typeface="宋体" charset="0"/>
                          <a:cs typeface="宋体" charset="0"/>
                        </a:rPr>
                        <a:t>50</a:t>
                      </a:r>
                      <a:endParaRPr lang="zh-CN" sz="2400" kern="100">
                        <a:effectLst/>
                        <a:latin typeface="Times New Roman" charset="0"/>
                        <a:ea typeface="宋体" charset="0"/>
                      </a:endParaRPr>
                    </a:p>
                  </a:txBody>
                  <a:tcPr marL="48565" marR="485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315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宋体" charset="0"/>
                          <a:ea typeface="宋体" charset="0"/>
                          <a:cs typeface="宋体" charset="0"/>
                        </a:rPr>
                        <a:t>ANSYS Academic Research CFD </a:t>
                      </a:r>
                      <a:endParaRPr lang="zh-CN" sz="2400" kern="100" dirty="0">
                        <a:effectLst/>
                        <a:latin typeface="Times New Roman" charset="0"/>
                        <a:ea typeface="宋体" charset="0"/>
                      </a:endParaRPr>
                    </a:p>
                  </a:txBody>
                  <a:tcPr marL="48565" marR="485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  <a:latin typeface="宋体" charset="0"/>
                          <a:ea typeface="宋体" charset="0"/>
                          <a:cs typeface="宋体" charset="0"/>
                        </a:rPr>
                        <a:t>50</a:t>
                      </a:r>
                      <a:endParaRPr lang="zh-CN" sz="2400" kern="100">
                        <a:effectLst/>
                        <a:latin typeface="Times New Roman" charset="0"/>
                        <a:ea typeface="宋体" charset="0"/>
                      </a:endParaRPr>
                    </a:p>
                  </a:txBody>
                  <a:tcPr marL="48565" marR="485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315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宋体" charset="0"/>
                          <a:ea typeface="宋体" charset="0"/>
                          <a:cs typeface="宋体" charset="0"/>
                        </a:rPr>
                        <a:t>ANSYS Academic Research HF </a:t>
                      </a:r>
                      <a:endParaRPr lang="zh-CN" sz="2400" kern="100" dirty="0">
                        <a:effectLst/>
                        <a:latin typeface="Times New Roman" charset="0"/>
                        <a:ea typeface="宋体" charset="0"/>
                      </a:endParaRPr>
                    </a:p>
                  </a:txBody>
                  <a:tcPr marL="48565" marR="485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  <a:latin typeface="宋体" charset="0"/>
                          <a:ea typeface="宋体" charset="0"/>
                          <a:cs typeface="宋体" charset="0"/>
                        </a:rPr>
                        <a:t>50</a:t>
                      </a:r>
                      <a:endParaRPr lang="zh-CN" sz="2400" kern="100">
                        <a:effectLst/>
                        <a:latin typeface="Times New Roman" charset="0"/>
                        <a:ea typeface="宋体" charset="0"/>
                      </a:endParaRPr>
                    </a:p>
                  </a:txBody>
                  <a:tcPr marL="48565" marR="485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315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宋体" charset="0"/>
                          <a:ea typeface="宋体" charset="0"/>
                          <a:cs typeface="宋体" charset="0"/>
                        </a:rPr>
                        <a:t>ANSYS Academic Research EM </a:t>
                      </a:r>
                      <a:endParaRPr lang="zh-CN" sz="2400" kern="100" dirty="0">
                        <a:effectLst/>
                        <a:latin typeface="Times New Roman" charset="0"/>
                        <a:ea typeface="宋体" charset="0"/>
                      </a:endParaRPr>
                    </a:p>
                  </a:txBody>
                  <a:tcPr marL="48565" marR="485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  <a:latin typeface="宋体" charset="0"/>
                          <a:ea typeface="宋体" charset="0"/>
                          <a:cs typeface="宋体" charset="0"/>
                        </a:rPr>
                        <a:t>50</a:t>
                      </a:r>
                      <a:endParaRPr lang="zh-CN" sz="2400" kern="100">
                        <a:effectLst/>
                        <a:latin typeface="Times New Roman" charset="0"/>
                        <a:ea typeface="宋体" charset="0"/>
                      </a:endParaRPr>
                    </a:p>
                  </a:txBody>
                  <a:tcPr marL="48565" marR="485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315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宋体" charset="0"/>
                          <a:ea typeface="宋体" charset="0"/>
                          <a:cs typeface="宋体" charset="0"/>
                        </a:rPr>
                        <a:t>ANSYS Academic Teaching Mechanical </a:t>
                      </a:r>
                      <a:endParaRPr lang="zh-CN" sz="2400" kern="100" dirty="0">
                        <a:effectLst/>
                        <a:latin typeface="Times New Roman" charset="0"/>
                        <a:ea typeface="宋体" charset="0"/>
                      </a:endParaRPr>
                    </a:p>
                  </a:txBody>
                  <a:tcPr marL="48565" marR="485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  <a:latin typeface="宋体" charset="0"/>
                          <a:ea typeface="宋体" charset="0"/>
                          <a:cs typeface="宋体" charset="0"/>
                        </a:rPr>
                        <a:t>50</a:t>
                      </a:r>
                      <a:endParaRPr lang="zh-CN" sz="2400" kern="100">
                        <a:effectLst/>
                        <a:latin typeface="Times New Roman" charset="0"/>
                        <a:ea typeface="宋体" charset="0"/>
                      </a:endParaRPr>
                    </a:p>
                  </a:txBody>
                  <a:tcPr marL="48565" marR="485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8315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宋体" charset="0"/>
                          <a:ea typeface="宋体" charset="0"/>
                          <a:cs typeface="宋体" charset="0"/>
                        </a:rPr>
                        <a:t>ANSYS Academic Teaching CFD </a:t>
                      </a:r>
                      <a:endParaRPr lang="zh-CN" sz="2400" kern="100" dirty="0">
                        <a:effectLst/>
                        <a:latin typeface="Times New Roman" charset="0"/>
                        <a:ea typeface="宋体" charset="0"/>
                      </a:endParaRPr>
                    </a:p>
                  </a:txBody>
                  <a:tcPr marL="48565" marR="485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  <a:latin typeface="宋体" charset="0"/>
                          <a:ea typeface="宋体" charset="0"/>
                          <a:cs typeface="宋体" charset="0"/>
                        </a:rPr>
                        <a:t>50</a:t>
                      </a:r>
                      <a:endParaRPr lang="zh-CN" sz="2400" kern="100">
                        <a:effectLst/>
                        <a:latin typeface="Times New Roman" charset="0"/>
                        <a:ea typeface="宋体" charset="0"/>
                      </a:endParaRPr>
                    </a:p>
                  </a:txBody>
                  <a:tcPr marL="48565" marR="485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8315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宋体" charset="0"/>
                          <a:ea typeface="宋体" charset="0"/>
                          <a:cs typeface="宋体" charset="0"/>
                        </a:rPr>
                        <a:t>ANSYS Academic Teaching HF </a:t>
                      </a:r>
                      <a:endParaRPr lang="zh-CN" sz="2400" kern="100" dirty="0">
                        <a:effectLst/>
                        <a:latin typeface="Times New Roman" charset="0"/>
                        <a:ea typeface="宋体" charset="0"/>
                      </a:endParaRPr>
                    </a:p>
                  </a:txBody>
                  <a:tcPr marL="48565" marR="485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  <a:latin typeface="宋体" charset="0"/>
                          <a:ea typeface="宋体" charset="0"/>
                          <a:cs typeface="宋体" charset="0"/>
                        </a:rPr>
                        <a:t>50</a:t>
                      </a:r>
                      <a:endParaRPr lang="zh-CN" sz="2400" kern="100">
                        <a:effectLst/>
                        <a:latin typeface="Times New Roman" charset="0"/>
                        <a:ea typeface="宋体" charset="0"/>
                      </a:endParaRPr>
                    </a:p>
                  </a:txBody>
                  <a:tcPr marL="48565" marR="485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8315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宋体" charset="0"/>
                          <a:ea typeface="宋体" charset="0"/>
                          <a:cs typeface="宋体" charset="0"/>
                        </a:rPr>
                        <a:t>ANSYS Academic Teaching EM </a:t>
                      </a:r>
                      <a:endParaRPr lang="zh-CN" sz="2400" kern="100" dirty="0">
                        <a:effectLst/>
                        <a:latin typeface="Times New Roman" charset="0"/>
                        <a:ea typeface="宋体" charset="0"/>
                      </a:endParaRPr>
                    </a:p>
                  </a:txBody>
                  <a:tcPr marL="48565" marR="485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  <a:latin typeface="宋体" charset="0"/>
                          <a:ea typeface="宋体" charset="0"/>
                          <a:cs typeface="宋体" charset="0"/>
                        </a:rPr>
                        <a:t>50</a:t>
                      </a:r>
                      <a:endParaRPr lang="zh-CN" sz="2400" kern="100">
                        <a:effectLst/>
                        <a:latin typeface="Times New Roman" charset="0"/>
                        <a:ea typeface="宋体" charset="0"/>
                      </a:endParaRPr>
                    </a:p>
                  </a:txBody>
                  <a:tcPr marL="48565" marR="485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3528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宋体" charset="0"/>
                          <a:ea typeface="宋体" charset="0"/>
                          <a:cs typeface="宋体" charset="0"/>
                        </a:rPr>
                        <a:t>ANSYS Academic Research Electronics HPC </a:t>
                      </a:r>
                      <a:endParaRPr lang="zh-CN" sz="2400" kern="100" dirty="0">
                        <a:effectLst/>
                        <a:latin typeface="Times New Roman" charset="0"/>
                        <a:ea typeface="宋体" charset="0"/>
                      </a:endParaRPr>
                    </a:p>
                  </a:txBody>
                  <a:tcPr marL="48565" marR="485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  <a:latin typeface="宋体" charset="0"/>
                          <a:ea typeface="宋体" charset="0"/>
                          <a:cs typeface="宋体" charset="0"/>
                        </a:rPr>
                        <a:t>2048</a:t>
                      </a:r>
                      <a:endParaRPr lang="zh-CN" sz="2400" kern="100">
                        <a:effectLst/>
                        <a:latin typeface="Times New Roman" charset="0"/>
                        <a:ea typeface="宋体" charset="0"/>
                      </a:endParaRPr>
                    </a:p>
                  </a:txBody>
                  <a:tcPr marL="48565" marR="485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8315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宋体" charset="0"/>
                          <a:ea typeface="宋体" charset="0"/>
                          <a:cs typeface="宋体" charset="0"/>
                        </a:rPr>
                        <a:t>ANSYS Academic Research HPC(per core)</a:t>
                      </a:r>
                      <a:endParaRPr lang="zh-CN" sz="2400" kern="100" dirty="0">
                        <a:effectLst/>
                        <a:latin typeface="Times New Roman" charset="0"/>
                        <a:ea typeface="宋体" charset="0"/>
                      </a:endParaRPr>
                    </a:p>
                  </a:txBody>
                  <a:tcPr marL="48565" marR="485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宋体" charset="0"/>
                          <a:ea typeface="宋体" charset="0"/>
                          <a:cs typeface="宋体" charset="0"/>
                        </a:rPr>
                        <a:t>2048</a:t>
                      </a:r>
                      <a:endParaRPr lang="zh-CN" sz="2400" kern="100" dirty="0">
                        <a:effectLst/>
                        <a:latin typeface="Times New Roman" charset="0"/>
                        <a:ea typeface="宋体" charset="0"/>
                      </a:endParaRPr>
                    </a:p>
                  </a:txBody>
                  <a:tcPr marL="48565" marR="485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647928"/>
              </p:ext>
            </p:extLst>
          </p:nvPr>
        </p:nvGraphicFramePr>
        <p:xfrm>
          <a:off x="10260803" y="4231757"/>
          <a:ext cx="3837969" cy="5545253"/>
        </p:xfrm>
        <a:graphic>
          <a:graphicData uri="http://schemas.openxmlformats.org/drawingml/2006/table">
            <a:tbl>
              <a:tblPr firstRow="1" firstCol="1" bandRow="1"/>
              <a:tblGrid>
                <a:gridCol w="20729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50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45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400" kern="0" dirty="0"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软件包</a:t>
                      </a:r>
                      <a:endParaRPr lang="zh-CN" sz="2400" kern="100" dirty="0">
                        <a:effectLst/>
                        <a:latin typeface="Times New Roman" charset="0"/>
                        <a:ea typeface="宋体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400" kern="0"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数量</a:t>
                      </a:r>
                      <a:endParaRPr lang="zh-CN" sz="2400" kern="100">
                        <a:effectLst/>
                        <a:latin typeface="Times New Roman" charset="0"/>
                        <a:ea typeface="宋体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216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宋体" charset="0"/>
                          <a:ea typeface="宋体" charset="0"/>
                          <a:cs typeface="宋体" charset="0"/>
                        </a:rPr>
                        <a:t>STAR-CCM+</a:t>
                      </a:r>
                      <a:endParaRPr lang="zh-CN" sz="2400" kern="100" dirty="0">
                        <a:effectLst/>
                        <a:latin typeface="Times New Roman" charset="0"/>
                        <a:ea typeface="宋体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 smtClean="0"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2</a:t>
                      </a:r>
                      <a:r>
                        <a:rPr lang="zh-CN" sz="2400" kern="0" dirty="0"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并发用户</a:t>
                      </a:r>
                      <a:endParaRPr lang="zh-CN" sz="2400" kern="100" dirty="0">
                        <a:effectLst/>
                        <a:latin typeface="Times New Roman" charset="0"/>
                        <a:ea typeface="宋体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216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  <a:latin typeface="宋体" charset="0"/>
                          <a:ea typeface="宋体" charset="0"/>
                          <a:cs typeface="宋体" charset="0"/>
                        </a:rPr>
                        <a:t>ABAQUS</a:t>
                      </a:r>
                      <a:endParaRPr lang="zh-CN" sz="2400" kern="100">
                        <a:effectLst/>
                        <a:latin typeface="Times New Roman" charset="0"/>
                        <a:ea typeface="宋体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 smtClean="0"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32</a:t>
                      </a:r>
                      <a:r>
                        <a:rPr lang="zh-CN" sz="2400" kern="0" dirty="0"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核并行</a:t>
                      </a:r>
                      <a:endParaRPr lang="zh-CN" sz="2400" kern="100" dirty="0">
                        <a:effectLst/>
                        <a:latin typeface="Times New Roman" charset="0"/>
                        <a:ea typeface="宋体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370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宋体" charset="0"/>
                          <a:ea typeface="宋体" charset="0"/>
                          <a:cs typeface="宋体" charset="0"/>
                        </a:rPr>
                        <a:t>LS-DYNA</a:t>
                      </a:r>
                      <a:endParaRPr lang="zh-CN" sz="2400" kern="100" dirty="0">
                        <a:effectLst/>
                        <a:latin typeface="Times New Roman" charset="0"/>
                        <a:ea typeface="宋体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 smtClean="0"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256</a:t>
                      </a:r>
                      <a:r>
                        <a:rPr lang="zh-CN" sz="2400" kern="0" dirty="0"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核并行</a:t>
                      </a:r>
                      <a:endParaRPr lang="zh-CN" sz="2400" kern="100" dirty="0">
                        <a:effectLst/>
                        <a:latin typeface="Times New Roman" charset="0"/>
                        <a:ea typeface="宋体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216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kern="0" dirty="0" err="1">
                          <a:effectLst/>
                          <a:latin typeface="宋体" charset="0"/>
                          <a:ea typeface="宋体" charset="0"/>
                          <a:cs typeface="宋体" charset="0"/>
                        </a:rPr>
                        <a:t>HyperWorks</a:t>
                      </a:r>
                      <a:endParaRPr lang="zh-CN" sz="2400" kern="100" dirty="0">
                        <a:effectLst/>
                        <a:latin typeface="Times New Roman" charset="0"/>
                        <a:ea typeface="宋体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 smtClean="0"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200 </a:t>
                      </a:r>
                      <a:r>
                        <a:rPr lang="en-US" sz="2400" kern="0" dirty="0"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units</a:t>
                      </a:r>
                      <a:endParaRPr lang="zh-CN" sz="2400" kern="100" dirty="0">
                        <a:effectLst/>
                        <a:latin typeface="Times New Roman" charset="0"/>
                        <a:ea typeface="宋体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323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宋体" charset="0"/>
                          <a:ea typeface="宋体" charset="0"/>
                          <a:cs typeface="宋体" charset="0"/>
                        </a:rPr>
                        <a:t>CONVERGE</a:t>
                      </a:r>
                      <a:endParaRPr lang="zh-CN" sz="2400" kern="100" dirty="0">
                        <a:effectLst/>
                        <a:latin typeface="Times New Roman" charset="0"/>
                        <a:ea typeface="宋体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 smtClean="0"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1</a:t>
                      </a:r>
                      <a:r>
                        <a:rPr lang="zh-CN" sz="2400" kern="0" dirty="0"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并发用户</a:t>
                      </a:r>
                      <a:endParaRPr lang="zh-CN" sz="2400" kern="100" dirty="0">
                        <a:effectLst/>
                        <a:latin typeface="Times New Roman" charset="0"/>
                        <a:ea typeface="宋体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300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400" kern="0" dirty="0" smtClean="0">
                          <a:solidFill>
                            <a:schemeClr val="tx1"/>
                          </a:solidFill>
                          <a:effectLst/>
                          <a:latin typeface="宋体" charset="0"/>
                          <a:ea typeface="宋体" charset="0"/>
                          <a:cs typeface="宋体" charset="0"/>
                        </a:rPr>
                        <a:t>MSC.NASTRAN/PATRAN</a:t>
                      </a:r>
                      <a:r>
                        <a:rPr lang="zh-CN" altLang="zh-CN" sz="2400" dirty="0" smtClean="0">
                          <a:effectLst/>
                        </a:rPr>
                        <a:t> </a:t>
                      </a:r>
                      <a:endParaRPr lang="zh-CN" sz="2400" kern="100" dirty="0">
                        <a:effectLst/>
                        <a:latin typeface="Times New Roman" charset="0"/>
                        <a:ea typeface="宋体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400" kern="100" dirty="0" smtClean="0">
                          <a:effectLst/>
                          <a:latin typeface="Times New Roman" charset="0"/>
                          <a:ea typeface="宋体" charset="0"/>
                        </a:rPr>
                        <a:t>32</a:t>
                      </a:r>
                      <a:r>
                        <a:rPr lang="zh-CN" altLang="en-US" sz="2400" kern="100" dirty="0" smtClean="0">
                          <a:effectLst/>
                          <a:latin typeface="Times New Roman" charset="0"/>
                          <a:ea typeface="宋体" charset="0"/>
                        </a:rPr>
                        <a:t>核并行</a:t>
                      </a:r>
                      <a:endParaRPr lang="zh-CN" sz="2400" kern="100" dirty="0">
                        <a:effectLst/>
                        <a:latin typeface="Times New Roman" charset="0"/>
                        <a:ea typeface="宋体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015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无锡超算</a:t>
            </a:r>
            <a:r>
              <a:rPr lang="en-US" altLang="zh-CN" dirty="0"/>
              <a:t>-</a:t>
            </a:r>
            <a:r>
              <a:rPr lang="zh-CN" altLang="en-US" dirty="0"/>
              <a:t>神威</a:t>
            </a:r>
            <a:r>
              <a:rPr lang="en-US" altLang="zh-CN" dirty="0"/>
              <a:t>·</a:t>
            </a:r>
            <a:r>
              <a:rPr lang="zh-CN" altLang="en-US" dirty="0"/>
              <a:t>太湖之光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4400" dirty="0" smtClean="0"/>
              <a:t>国产平台软件：</a:t>
            </a:r>
            <a:endParaRPr lang="en-US" altLang="zh-CN" sz="4400" dirty="0" smtClean="0"/>
          </a:p>
          <a:p>
            <a:pPr marL="0" indent="0">
              <a:buNone/>
            </a:pPr>
            <a:r>
              <a:rPr lang="en-US" altLang="zh-CN" sz="4400" dirty="0" smtClean="0"/>
              <a:t>	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CCDB461-6074-094F-86D1-A6BC62EB00D2}" type="slidenum">
              <a:rPr kumimoji="1" lang="zh-CN" altLang="en-US" smtClean="0"/>
              <a:pPr/>
              <a:t>34</a:t>
            </a:fld>
            <a:endParaRPr kumimoji="1" lang="zh-CN" altLang="en-US"/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1643891"/>
              </p:ext>
            </p:extLst>
          </p:nvPr>
        </p:nvGraphicFramePr>
        <p:xfrm>
          <a:off x="954750" y="3291836"/>
          <a:ext cx="11737121" cy="7366765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6135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4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93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898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051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300" kern="1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序号 </a:t>
                      </a:r>
                      <a:endParaRPr lang="zh-CN" sz="13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6350" marB="0" anchor="ctr"/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1300" kern="100" dirty="0" smtClean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领域</a:t>
                      </a:r>
                      <a:r>
                        <a:rPr lang="en-US" altLang="zh-CN" sz="1300" kern="100" dirty="0" smtClean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/</a:t>
                      </a:r>
                      <a:r>
                        <a:rPr lang="zh-CN" altLang="en-US" sz="1300" kern="100" dirty="0" smtClean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国产机应用名称</a:t>
                      </a:r>
                      <a:endParaRPr lang="zh-CN" sz="13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6350" marB="0"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1300" kern="100" dirty="0" smtClean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描述</a:t>
                      </a:r>
                      <a:r>
                        <a:rPr lang="zh-CN" sz="1300" kern="100" dirty="0" smtClean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</a:t>
                      </a:r>
                      <a:endParaRPr lang="zh-CN" sz="13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635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095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300" kern="1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 </a:t>
                      </a:r>
                      <a:endParaRPr lang="zh-CN" sz="1300" kern="1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635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000" kern="1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气象 </a:t>
                      </a:r>
                      <a:endParaRPr lang="zh-CN" sz="20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635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WRF</a:t>
                      </a:r>
                      <a:endParaRPr lang="zh-CN" sz="2000" kern="100" dirty="0">
                        <a:solidFill>
                          <a:schemeClr val="dk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635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NCAR</a:t>
                      </a:r>
                      <a:r>
                        <a:rPr lang="zh-CN" altLang="en-US" sz="2000" kern="100" dirty="0" smtClean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开发的中尺度气象预报模式</a:t>
                      </a:r>
                      <a:endParaRPr lang="zh-CN" sz="2000" kern="100" dirty="0">
                        <a:solidFill>
                          <a:schemeClr val="dk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635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89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300" kern="1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 </a:t>
                      </a:r>
                      <a:endParaRPr lang="zh-CN" sz="1300" kern="1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635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zh-CN" sz="2000" kern="100" dirty="0" smtClean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气象</a:t>
                      </a:r>
                      <a:endParaRPr lang="zh-CN" sz="20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635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GRAPES</a:t>
                      </a:r>
                      <a:endParaRPr lang="zh-CN" sz="2000" kern="100" dirty="0">
                        <a:solidFill>
                          <a:schemeClr val="dk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635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2000" kern="100" dirty="0" smtClean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中国气象局开发的气象预报模式</a:t>
                      </a:r>
                      <a:endParaRPr lang="zh-CN" sz="2000" kern="100" dirty="0">
                        <a:solidFill>
                          <a:schemeClr val="dk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635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386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300" kern="1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 </a:t>
                      </a:r>
                      <a:endParaRPr lang="zh-CN" sz="13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635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2000" kern="100" dirty="0" smtClean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气候</a:t>
                      </a:r>
                      <a:endParaRPr lang="zh-CN" sz="20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635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CESM</a:t>
                      </a:r>
                      <a:endParaRPr lang="zh-CN" sz="2000" kern="100" dirty="0">
                        <a:solidFill>
                          <a:schemeClr val="dk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635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2000" kern="100" dirty="0" smtClean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地球系统模式</a:t>
                      </a:r>
                      <a:endParaRPr lang="zh-CN" sz="2000" kern="100" dirty="0">
                        <a:solidFill>
                          <a:schemeClr val="dk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635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36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300" kern="1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4 </a:t>
                      </a:r>
                      <a:endParaRPr lang="zh-CN" sz="13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635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2000" kern="100" dirty="0" smtClean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材料</a:t>
                      </a:r>
                      <a:endParaRPr lang="zh-CN" sz="20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635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VASP</a:t>
                      </a:r>
                      <a:endParaRPr lang="zh-CN" sz="2000" kern="100" dirty="0">
                        <a:solidFill>
                          <a:schemeClr val="dk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635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2000" kern="100" dirty="0" smtClean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电子结构计算和量子力学</a:t>
                      </a:r>
                      <a:r>
                        <a:rPr lang="en-US" altLang="zh-CN" sz="2000" kern="100" dirty="0" smtClean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zh-CN" altLang="en-US" sz="2000" kern="100" dirty="0" smtClean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分子动力学模拟软件包</a:t>
                      </a:r>
                      <a:endParaRPr lang="zh-CN" sz="2000" kern="100" dirty="0">
                        <a:solidFill>
                          <a:schemeClr val="dk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635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36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300" kern="1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5 </a:t>
                      </a:r>
                      <a:endParaRPr lang="zh-CN" sz="1300" kern="1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6350" marB="0" anchor="ctr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2000" kern="100" dirty="0" smtClean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分子</a:t>
                      </a:r>
                      <a:endParaRPr lang="zh-CN" sz="2000" kern="100" dirty="0">
                        <a:solidFill>
                          <a:schemeClr val="dk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6350" marB="0" anchor="ctr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GROMACS</a:t>
                      </a:r>
                      <a:endParaRPr lang="zh-CN" sz="2000" kern="100" dirty="0">
                        <a:solidFill>
                          <a:schemeClr val="dk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6350" marB="0" anchor="ctr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2000" kern="100" dirty="0" smtClean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研究生物分子体系的分子动力学程序包</a:t>
                      </a:r>
                      <a:endParaRPr lang="zh-CN" sz="2000" kern="100" dirty="0">
                        <a:solidFill>
                          <a:schemeClr val="dk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635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36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300" kern="1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6 </a:t>
                      </a:r>
                      <a:endParaRPr lang="zh-CN" sz="1300" kern="1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635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kern="100" dirty="0" smtClean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分子</a:t>
                      </a:r>
                      <a:endParaRPr lang="zh-CN" altLang="zh-CN" sz="2000" kern="100" dirty="0" smtClean="0">
                        <a:solidFill>
                          <a:schemeClr val="dk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635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NAMD</a:t>
                      </a:r>
                      <a:endParaRPr lang="zh-CN" sz="2000" kern="100" dirty="0">
                        <a:solidFill>
                          <a:schemeClr val="dk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6350" marB="0" anchor="ctr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2000" kern="100" dirty="0" smtClean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模拟大规模分子体系的并行分子动力学软件</a:t>
                      </a:r>
                      <a:endParaRPr lang="zh-CN" altLang="zh-CN" sz="2000" kern="100" dirty="0">
                        <a:solidFill>
                          <a:schemeClr val="dk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635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245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300" kern="1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7</a:t>
                      </a:r>
                      <a:endParaRPr lang="zh-CN" sz="1300" kern="1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635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kern="100" dirty="0" smtClean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分子</a:t>
                      </a:r>
                      <a:endParaRPr lang="zh-CN" altLang="zh-CN" sz="2000" kern="100" dirty="0" smtClean="0">
                        <a:solidFill>
                          <a:schemeClr val="dk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635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LAMMPS</a:t>
                      </a:r>
                      <a:endParaRPr lang="zh-CN" sz="2000" kern="100" dirty="0">
                        <a:solidFill>
                          <a:schemeClr val="dk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635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2000" kern="100" dirty="0" smtClean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模拟大规模分子体系的并行分子动力学软件</a:t>
                      </a:r>
                      <a:endParaRPr lang="zh-CN" sz="2000" kern="100" dirty="0">
                        <a:solidFill>
                          <a:schemeClr val="dk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635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245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300" kern="1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8</a:t>
                      </a:r>
                      <a:endParaRPr lang="zh-CN" sz="1300" kern="1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635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2000" kern="100" dirty="0" smtClean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医药</a:t>
                      </a:r>
                      <a:r>
                        <a:rPr lang="zh-CN" sz="2000" kern="100" dirty="0" smtClean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</a:t>
                      </a:r>
                      <a:endParaRPr lang="zh-CN" sz="20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635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DOC</a:t>
                      </a:r>
                      <a:r>
                        <a:rPr lang="en-US" altLang="zh-CN" sz="2000" kern="100" dirty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K</a:t>
                      </a:r>
                      <a:endParaRPr lang="en-US" altLang="zh-CN" sz="2000" kern="100" dirty="0" smtClean="0">
                        <a:solidFill>
                          <a:schemeClr val="dk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635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2000" kern="100" dirty="0" smtClean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分子对接软件</a:t>
                      </a:r>
                      <a:endParaRPr lang="zh-CN" sz="2000" kern="100" dirty="0">
                        <a:solidFill>
                          <a:schemeClr val="dk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635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095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300" kern="1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9 </a:t>
                      </a:r>
                      <a:endParaRPr lang="zh-CN" sz="1300" kern="1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635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CFD</a:t>
                      </a:r>
                      <a:endParaRPr lang="zh-CN" sz="20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635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OPENFOAM</a:t>
                      </a:r>
                      <a:endParaRPr lang="zh-CN" sz="2000" kern="100" dirty="0">
                        <a:solidFill>
                          <a:schemeClr val="dk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635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2000" kern="100" dirty="0" smtClean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开源</a:t>
                      </a:r>
                      <a:r>
                        <a:rPr lang="en-US" altLang="zh-CN" sz="2000" kern="100" dirty="0" smtClean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CFD</a:t>
                      </a:r>
                      <a:r>
                        <a:rPr lang="zh-CN" altLang="en-US" sz="2000" kern="100" dirty="0" smtClean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软件</a:t>
                      </a:r>
                      <a:endParaRPr lang="zh-CN" sz="2000" kern="100" dirty="0">
                        <a:solidFill>
                          <a:schemeClr val="dk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635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245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300" kern="1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10</a:t>
                      </a:r>
                      <a:endParaRPr lang="zh-CN" sz="1300" kern="1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635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CFD</a:t>
                      </a:r>
                      <a:endParaRPr lang="zh-CN" sz="20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635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PALABOS</a:t>
                      </a:r>
                      <a:endParaRPr lang="zh-CN" sz="2000" kern="100" dirty="0">
                        <a:solidFill>
                          <a:schemeClr val="dk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635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2000" kern="100" dirty="0" smtClean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开源</a:t>
                      </a:r>
                      <a:r>
                        <a:rPr lang="en-US" altLang="zh-CN" sz="2000" kern="100" dirty="0" smtClean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CFD</a:t>
                      </a:r>
                      <a:r>
                        <a:rPr lang="zh-CN" altLang="en-US" sz="2000" kern="100" dirty="0" smtClean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软件</a:t>
                      </a:r>
                      <a:endParaRPr lang="zh-CN" altLang="zh-CN" sz="2000" kern="100" dirty="0">
                        <a:solidFill>
                          <a:schemeClr val="dk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635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245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300" kern="1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11</a:t>
                      </a:r>
                      <a:endParaRPr lang="zh-CN" sz="1300" kern="1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635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CFD</a:t>
                      </a:r>
                      <a:endParaRPr lang="zh-CN" sz="20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635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2000" kern="100" dirty="0" err="1" smtClean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caelus</a:t>
                      </a:r>
                      <a:endParaRPr lang="zh-CN" sz="2000" kern="100" dirty="0">
                        <a:solidFill>
                          <a:schemeClr val="dk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635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2000" kern="100" dirty="0" smtClean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开源</a:t>
                      </a:r>
                      <a:r>
                        <a:rPr lang="en-US" altLang="zh-CN" sz="2000" kern="100" dirty="0" smtClean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CFD</a:t>
                      </a:r>
                      <a:r>
                        <a:rPr lang="zh-CN" altLang="en-US" sz="2000" kern="100" dirty="0" smtClean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软件</a:t>
                      </a:r>
                      <a:endParaRPr lang="zh-CN" altLang="zh-CN" sz="2000" kern="100" dirty="0">
                        <a:solidFill>
                          <a:schemeClr val="dk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635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5095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300" kern="1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12</a:t>
                      </a:r>
                      <a:endParaRPr lang="zh-CN" sz="1300" kern="1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635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2000" kern="100" dirty="0" smtClean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电磁</a:t>
                      </a:r>
                      <a:endParaRPr lang="zh-CN" sz="20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635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FDTD</a:t>
                      </a:r>
                      <a:endParaRPr lang="zh-CN" sz="2000" kern="100" dirty="0">
                        <a:solidFill>
                          <a:schemeClr val="dk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635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2000" kern="100" dirty="0" smtClean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使用</a:t>
                      </a:r>
                      <a:r>
                        <a:rPr lang="en-US" altLang="zh-CN" sz="2000" kern="100" dirty="0" smtClean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FDTD</a:t>
                      </a:r>
                      <a:r>
                        <a:rPr lang="zh-CN" altLang="en-US" sz="2000" kern="100" dirty="0" smtClean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方法的仿真软件</a:t>
                      </a:r>
                      <a:endParaRPr lang="zh-CN" sz="2000" kern="100" dirty="0">
                        <a:solidFill>
                          <a:schemeClr val="dk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635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245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300" kern="1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13 </a:t>
                      </a:r>
                      <a:endParaRPr lang="zh-CN" sz="1300" kern="1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635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2000" kern="100" dirty="0" smtClean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海洋</a:t>
                      </a:r>
                      <a:endParaRPr lang="zh-CN" sz="20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635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POM</a:t>
                      </a:r>
                      <a:endParaRPr lang="zh-CN" sz="2000" kern="100" dirty="0">
                        <a:solidFill>
                          <a:schemeClr val="dk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635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2000" kern="100" dirty="0" smtClean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三维斜压原始方程数值海洋模式</a:t>
                      </a:r>
                      <a:endParaRPr lang="zh-CN" sz="2000" kern="100" dirty="0">
                        <a:solidFill>
                          <a:schemeClr val="dk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635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7245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300" kern="1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14 </a:t>
                      </a:r>
                      <a:endParaRPr lang="zh-CN" sz="13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635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2000" kern="100" dirty="0" smtClean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海洋</a:t>
                      </a:r>
                      <a:endParaRPr lang="zh-CN" sz="20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635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2000" kern="100" dirty="0" err="1" smtClean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Masnum</a:t>
                      </a:r>
                      <a:endParaRPr lang="zh-CN" sz="2000" kern="100" dirty="0">
                        <a:solidFill>
                          <a:schemeClr val="dk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635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2000" kern="100" dirty="0" smtClean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海洋第一研究所开发的海浪模式</a:t>
                      </a:r>
                      <a:endParaRPr lang="zh-CN" sz="2000" kern="100" dirty="0">
                        <a:solidFill>
                          <a:schemeClr val="dk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635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7245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300" kern="1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15 </a:t>
                      </a:r>
                      <a:endParaRPr lang="zh-CN" sz="13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635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2000" kern="100" dirty="0" smtClean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生物</a:t>
                      </a:r>
                      <a:endParaRPr lang="zh-CN" sz="20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635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THUNDER</a:t>
                      </a:r>
                      <a:endParaRPr lang="zh-CN" sz="2000" kern="100" dirty="0">
                        <a:solidFill>
                          <a:schemeClr val="dk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635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2000" kern="100" dirty="0" smtClean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冷冻电镜三维重构</a:t>
                      </a:r>
                      <a:r>
                        <a:rPr lang="zh-CN" sz="2000" kern="100" dirty="0" smtClean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zh-CN" sz="2000" kern="100" dirty="0">
                        <a:solidFill>
                          <a:schemeClr val="dk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635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7245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300" kern="100" dirty="0" smtClean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16</a:t>
                      </a:r>
                      <a:endParaRPr lang="zh-CN" sz="13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635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2000" kern="100" dirty="0" smtClean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气候</a:t>
                      </a:r>
                      <a:endParaRPr lang="zh-CN" sz="20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635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BCC_AGCM</a:t>
                      </a:r>
                      <a:endParaRPr lang="zh-CN" sz="2000" kern="100" dirty="0">
                        <a:solidFill>
                          <a:schemeClr val="dk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635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kern="100" dirty="0" smtClean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中国气象局开发的气象研究模式</a:t>
                      </a:r>
                      <a:endParaRPr lang="zh-CN" altLang="zh-CN" sz="2000" kern="100" dirty="0" smtClean="0">
                        <a:solidFill>
                          <a:schemeClr val="dk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635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194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其他各大超算</a:t>
            </a:r>
            <a:r>
              <a:rPr lang="zh-CN" altLang="en-US" dirty="0" smtClean="0"/>
              <a:t>资源配置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CCDB461-6074-094F-86D1-A6BC62EB00D2}" type="slidenum">
              <a:rPr kumimoji="1" lang="zh-CN" altLang="en-US" smtClean="0"/>
              <a:pPr/>
              <a:t>35</a:t>
            </a:fld>
            <a:endParaRPr kumimoji="1" lang="zh-CN" altLang="en-US"/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860937"/>
              </p:ext>
            </p:extLst>
          </p:nvPr>
        </p:nvGraphicFramePr>
        <p:xfrm>
          <a:off x="379847" y="2241753"/>
          <a:ext cx="13680281" cy="7697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6540">
                  <a:extLst>
                    <a:ext uri="{9D8B030D-6E8A-4147-A177-3AD203B41FA5}">
                      <a16:colId xmlns:a16="http://schemas.microsoft.com/office/drawing/2014/main" val="3675791025"/>
                    </a:ext>
                  </a:extLst>
                </a:gridCol>
                <a:gridCol w="11503741">
                  <a:extLst>
                    <a:ext uri="{9D8B030D-6E8A-4147-A177-3AD203B41FA5}">
                      <a16:colId xmlns:a16="http://schemas.microsoft.com/office/drawing/2014/main" val="3975096465"/>
                    </a:ext>
                  </a:extLst>
                </a:gridCol>
              </a:tblGrid>
              <a:tr h="595406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800" u="none" strike="noStrike" dirty="0">
                          <a:effectLst/>
                        </a:rPr>
                        <a:t>单位</a:t>
                      </a:r>
                      <a:endParaRPr lang="zh-CN" alt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800" u="none" strike="noStrike" dirty="0">
                          <a:effectLst/>
                        </a:rPr>
                        <a:t>主要硬件配置</a:t>
                      </a:r>
                      <a:endParaRPr lang="zh-CN" alt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06465019"/>
                  </a:ext>
                </a:extLst>
              </a:tr>
              <a:tr h="112702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u="none" strike="noStrike" dirty="0">
                          <a:effectLst/>
                        </a:rPr>
                        <a:t>吕梁云计算中心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2000" u="none" strike="noStrike" dirty="0">
                          <a:effectLst/>
                        </a:rPr>
                        <a:t>天河二号，</a:t>
                      </a:r>
                      <a:r>
                        <a:rPr lang="en-US" altLang="zh-CN" sz="2000" u="none" strike="noStrike" dirty="0">
                          <a:effectLst/>
                        </a:rPr>
                        <a:t>1</a:t>
                      </a:r>
                      <a:r>
                        <a:rPr lang="zh-CN" altLang="en-US" sz="2000" u="none" strike="noStrike" dirty="0">
                          <a:effectLst/>
                        </a:rPr>
                        <a:t>、通用计算阵列包含 </a:t>
                      </a:r>
                      <a:r>
                        <a:rPr lang="en-US" altLang="zh-CN" sz="2000" u="none" strike="noStrike" dirty="0">
                          <a:effectLst/>
                        </a:rPr>
                        <a:t>896 </a:t>
                      </a:r>
                      <a:r>
                        <a:rPr lang="zh-CN" altLang="en-US" sz="2000" u="none" strike="noStrike" dirty="0">
                          <a:effectLst/>
                        </a:rPr>
                        <a:t>个计算节点</a:t>
                      </a:r>
                      <a:r>
                        <a:rPr lang="en-US" altLang="zh-CN" sz="2000" u="none" strike="noStrike" dirty="0">
                          <a:effectLst/>
                        </a:rPr>
                        <a:t>,</a:t>
                      </a:r>
                      <a:r>
                        <a:rPr lang="zh-CN" altLang="en-US" sz="2000" u="none" strike="noStrike" dirty="0">
                          <a:effectLst/>
                        </a:rPr>
                        <a:t>每个计算节点双路</a:t>
                      </a:r>
                      <a:r>
                        <a:rPr lang="en-US" altLang="zh-CN" sz="2000" u="none" strike="noStrike" dirty="0">
                          <a:effectLst/>
                        </a:rPr>
                        <a:t>12</a:t>
                      </a:r>
                      <a:r>
                        <a:rPr lang="zh-CN" altLang="en-US" sz="2000" u="none" strike="noStrike" dirty="0">
                          <a:effectLst/>
                        </a:rPr>
                        <a:t>核</a:t>
                      </a:r>
                      <a:r>
                        <a:rPr lang="en-US" sz="2000" u="none" strike="noStrike" dirty="0">
                          <a:effectLst/>
                        </a:rPr>
                        <a:t>Intel(R) Xeon(R) CPU E5-2692 V2@ 2.20GHZ ，3</a:t>
                      </a:r>
                      <a:r>
                        <a:rPr lang="zh-CN" altLang="en-US" sz="2000" u="none" strike="noStrike" dirty="0">
                          <a:effectLst/>
                        </a:rPr>
                        <a:t>个</a:t>
                      </a:r>
                      <a:r>
                        <a:rPr lang="en-US" sz="2000" u="none" strike="noStrike" dirty="0">
                          <a:effectLst/>
                        </a:rPr>
                        <a:t>Intel(R) Xeon phi(TM) coprocessor x100 </a:t>
                      </a:r>
                      <a:r>
                        <a:rPr lang="en-US" sz="2000" u="none" strike="noStrike" dirty="0" smtClean="0">
                          <a:effectLst/>
                        </a:rPr>
                        <a:t>family</a:t>
                      </a:r>
                      <a:r>
                        <a:rPr lang="zh-CN" altLang="en-US" sz="2000" u="none" strike="noStrike" dirty="0" smtClean="0">
                          <a:effectLst/>
                        </a:rPr>
                        <a:t>；</a:t>
                      </a:r>
                      <a:r>
                        <a:rPr lang="en-US" sz="2000" u="none" strike="noStrike" dirty="0" smtClean="0">
                          <a:effectLst/>
                        </a:rPr>
                        <a:t>2</a:t>
                      </a:r>
                      <a:r>
                        <a:rPr lang="en-US" sz="2000" u="none" strike="noStrike" dirty="0">
                          <a:effectLst/>
                        </a:rPr>
                        <a:t>、</a:t>
                      </a:r>
                      <a:r>
                        <a:rPr lang="zh-CN" altLang="en-US" sz="2000" u="none" strike="noStrike" dirty="0">
                          <a:effectLst/>
                        </a:rPr>
                        <a:t>每节点</a:t>
                      </a:r>
                      <a:r>
                        <a:rPr lang="en-US" altLang="zh-CN" sz="2000" u="none" strike="noStrike" dirty="0">
                          <a:effectLst/>
                        </a:rPr>
                        <a:t>64</a:t>
                      </a:r>
                      <a:r>
                        <a:rPr lang="en-US" sz="2000" u="none" strike="noStrike" dirty="0">
                          <a:effectLst/>
                        </a:rPr>
                        <a:t>G</a:t>
                      </a:r>
                      <a:r>
                        <a:rPr lang="zh-CN" altLang="en-US" sz="2000" u="none" strike="noStrike" dirty="0">
                          <a:effectLst/>
                        </a:rPr>
                        <a:t>内存，协处理器板载</a:t>
                      </a:r>
                      <a:r>
                        <a:rPr lang="en-US" altLang="zh-CN" sz="2000" u="none" strike="noStrike" dirty="0">
                          <a:effectLst/>
                        </a:rPr>
                        <a:t>8</a:t>
                      </a:r>
                      <a:r>
                        <a:rPr lang="en-US" sz="2000" u="none" strike="noStrike" dirty="0">
                          <a:effectLst/>
                        </a:rPr>
                        <a:t>GB，</a:t>
                      </a:r>
                      <a:r>
                        <a:rPr lang="zh-CN" altLang="en-US" sz="2000" u="none" strike="noStrike" dirty="0">
                          <a:effectLst/>
                        </a:rPr>
                        <a:t>每节点共</a:t>
                      </a:r>
                      <a:r>
                        <a:rPr lang="en-US" altLang="zh-CN" sz="2000" u="none" strike="noStrike" dirty="0">
                          <a:effectLst/>
                        </a:rPr>
                        <a:t>88</a:t>
                      </a:r>
                      <a:r>
                        <a:rPr lang="en-US" sz="2000" u="none" strike="noStrike" dirty="0">
                          <a:effectLst/>
                        </a:rPr>
                        <a:t>G</a:t>
                      </a:r>
                      <a:r>
                        <a:rPr lang="zh-CN" altLang="en-US" sz="2000" u="none" strike="noStrike" dirty="0">
                          <a:effectLst/>
                        </a:rPr>
                        <a:t>内存，存储容量 </a:t>
                      </a:r>
                      <a:r>
                        <a:rPr lang="en-US" altLang="zh-CN" sz="2000" u="none" strike="noStrike" dirty="0">
                          <a:effectLst/>
                        </a:rPr>
                        <a:t>3</a:t>
                      </a:r>
                      <a:r>
                        <a:rPr lang="en-US" sz="2000" u="none" strike="noStrike" dirty="0">
                          <a:effectLst/>
                        </a:rPr>
                        <a:t>PB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35763302"/>
                  </a:ext>
                </a:extLst>
              </a:tr>
              <a:tr h="318968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u="none" strike="noStrike" dirty="0">
                          <a:effectLst/>
                        </a:rPr>
                        <a:t>国家</a:t>
                      </a:r>
                      <a:r>
                        <a:rPr lang="zh-CN" altLang="en-US" sz="2000" u="none" strike="noStrike" dirty="0" smtClean="0">
                          <a:effectLst/>
                        </a:rPr>
                        <a:t>超级计算</a:t>
                      </a:r>
                      <a:endParaRPr lang="en-US" altLang="zh-CN" sz="2000" u="none" strike="noStrike" dirty="0" smtClean="0">
                        <a:effectLst/>
                      </a:endParaRPr>
                    </a:p>
                    <a:p>
                      <a:pPr algn="ctr" fontAlgn="ctr"/>
                      <a:r>
                        <a:rPr lang="zh-CN" altLang="en-US" sz="2000" u="none" strike="noStrike" dirty="0" smtClean="0">
                          <a:effectLst/>
                        </a:rPr>
                        <a:t>长沙中心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2000" u="none" strike="noStrike" dirty="0">
                          <a:effectLst/>
                        </a:rPr>
                        <a:t>天河一号，</a:t>
                      </a:r>
                      <a:r>
                        <a:rPr lang="en-US" sz="2000" u="none" strike="noStrike" dirty="0">
                          <a:effectLst/>
                        </a:rPr>
                        <a:t>Intel </a:t>
                      </a:r>
                      <a:r>
                        <a:rPr lang="en-US" sz="2000" u="none" strike="noStrike" dirty="0" err="1">
                          <a:effectLst/>
                        </a:rPr>
                        <a:t>Hexa</a:t>
                      </a:r>
                      <a:r>
                        <a:rPr lang="en-US" sz="2000" u="none" strike="noStrike" dirty="0">
                          <a:effectLst/>
                        </a:rPr>
                        <a:t> Core Xeon X5670 2.93GHz + 2048 </a:t>
                      </a:r>
                      <a:r>
                        <a:rPr lang="en-US" sz="2000" u="none" strike="noStrike" dirty="0" err="1">
                          <a:effectLst/>
                        </a:rPr>
                        <a:t>Nvidia</a:t>
                      </a:r>
                      <a:r>
                        <a:rPr lang="en-US" sz="2000" u="none" strike="noStrike" dirty="0">
                          <a:effectLst/>
                        </a:rPr>
                        <a:t> Tesla M2050@1.15GHz/</a:t>
                      </a:r>
                      <a:r>
                        <a:rPr lang="zh-CN" altLang="en-US" sz="2000" u="none" strike="noStrike" dirty="0">
                          <a:effectLst/>
                        </a:rPr>
                        <a:t>私有高速网络</a:t>
                      </a:r>
                      <a:r>
                        <a:rPr lang="en-US" altLang="zh-CN" sz="2000" u="none" strike="noStrike" dirty="0">
                          <a:effectLst/>
                        </a:rPr>
                        <a:t>80</a:t>
                      </a:r>
                      <a:r>
                        <a:rPr lang="en-US" sz="2000" u="none" strike="noStrike" dirty="0">
                          <a:effectLst/>
                        </a:rPr>
                        <a:t>Gbps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87792828"/>
                  </a:ext>
                </a:extLst>
              </a:tr>
              <a:tr h="63793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u="none" strike="noStrike" dirty="0">
                          <a:effectLst/>
                        </a:rPr>
                        <a:t>国家</a:t>
                      </a:r>
                      <a:r>
                        <a:rPr lang="zh-CN" altLang="en-US" sz="2000" u="none" strike="noStrike" dirty="0" smtClean="0">
                          <a:effectLst/>
                        </a:rPr>
                        <a:t>超级计算</a:t>
                      </a:r>
                      <a:endParaRPr lang="en-US" altLang="zh-CN" sz="2000" u="none" strike="noStrike" dirty="0" smtClean="0">
                        <a:effectLst/>
                      </a:endParaRPr>
                    </a:p>
                    <a:p>
                      <a:pPr algn="ctr" fontAlgn="ctr"/>
                      <a:r>
                        <a:rPr lang="zh-CN" altLang="en-US" sz="2000" u="none" strike="noStrike" dirty="0" smtClean="0">
                          <a:effectLst/>
                        </a:rPr>
                        <a:t>天津中心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2000" u="none" strike="noStrike" dirty="0">
                          <a:effectLst/>
                        </a:rPr>
                        <a:t>天河一号，</a:t>
                      </a:r>
                      <a:r>
                        <a:rPr lang="en-US" sz="2000" u="none" strike="noStrike" dirty="0">
                          <a:effectLst/>
                        </a:rPr>
                        <a:t>Intel </a:t>
                      </a:r>
                      <a:r>
                        <a:rPr lang="en-US" sz="2000" u="none" strike="noStrike" dirty="0" err="1">
                          <a:effectLst/>
                        </a:rPr>
                        <a:t>Hexa</a:t>
                      </a:r>
                      <a:r>
                        <a:rPr lang="en-US" sz="2000" u="none" strike="noStrike" dirty="0">
                          <a:effectLst/>
                        </a:rPr>
                        <a:t> Core Xeon X5670 2.93GHz + 7168 </a:t>
                      </a:r>
                      <a:r>
                        <a:rPr lang="en-US" sz="2000" u="none" strike="noStrike" dirty="0" err="1">
                          <a:effectLst/>
                        </a:rPr>
                        <a:t>Nvidia</a:t>
                      </a:r>
                      <a:r>
                        <a:rPr lang="en-US" sz="2000" u="none" strike="noStrike" dirty="0">
                          <a:effectLst/>
                        </a:rPr>
                        <a:t> Tesla M2050@1.15GHz + 2048 Hex Core FT-1000@1GHz/</a:t>
                      </a:r>
                      <a:r>
                        <a:rPr lang="zh-CN" altLang="en-US" sz="2000" u="none" strike="noStrike" dirty="0">
                          <a:effectLst/>
                        </a:rPr>
                        <a:t>私有高速网络</a:t>
                      </a:r>
                      <a:r>
                        <a:rPr lang="en-US" altLang="zh-CN" sz="2000" u="none" strike="noStrike" dirty="0">
                          <a:effectLst/>
                        </a:rPr>
                        <a:t>80</a:t>
                      </a:r>
                      <a:r>
                        <a:rPr lang="en-US" sz="2000" u="none" strike="noStrike" dirty="0">
                          <a:effectLst/>
                        </a:rPr>
                        <a:t>Gbps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7322565"/>
                  </a:ext>
                </a:extLst>
              </a:tr>
              <a:tr h="318968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u="none" strike="noStrike" dirty="0">
                          <a:effectLst/>
                        </a:rPr>
                        <a:t>北京市计算中心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2000" u="none" strike="noStrike" dirty="0">
                          <a:effectLst/>
                        </a:rPr>
                        <a:t>曙光星云</a:t>
                      </a:r>
                      <a:r>
                        <a:rPr lang="en-US" altLang="zh-CN" sz="2000" u="none" strike="noStrike" dirty="0">
                          <a:effectLst/>
                        </a:rPr>
                        <a:t>/</a:t>
                      </a:r>
                      <a:r>
                        <a:rPr lang="en-US" sz="2000" u="none" strike="noStrike" dirty="0">
                          <a:effectLst/>
                        </a:rPr>
                        <a:t>TC4600 Blade/408*Intel Xeon 2660/2670/2690 8</a:t>
                      </a:r>
                      <a:r>
                        <a:rPr lang="zh-CN" altLang="en-US" sz="2000" u="none" strike="noStrike" dirty="0">
                          <a:effectLst/>
                        </a:rPr>
                        <a:t>核 </a:t>
                      </a:r>
                      <a:r>
                        <a:rPr lang="en-US" altLang="zh-CN" sz="2000" u="none" strike="noStrike" dirty="0">
                          <a:effectLst/>
                        </a:rPr>
                        <a:t>2.2/2.6/2.9</a:t>
                      </a:r>
                      <a:r>
                        <a:rPr lang="en-US" sz="2000" u="none" strike="noStrike" dirty="0">
                          <a:effectLst/>
                        </a:rPr>
                        <a:t>GHz/QDR </a:t>
                      </a:r>
                      <a:r>
                        <a:rPr lang="en-US" sz="2000" u="none" strike="noStrike" dirty="0" err="1">
                          <a:effectLst/>
                        </a:rPr>
                        <a:t>Infiniband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64762503"/>
                  </a:ext>
                </a:extLst>
              </a:tr>
              <a:tr h="63793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u="none" strike="noStrike" dirty="0" smtClean="0">
                          <a:effectLst/>
                        </a:rPr>
                        <a:t>中国科学院</a:t>
                      </a:r>
                      <a:endParaRPr lang="en-US" altLang="zh-CN" sz="2000" u="none" strike="noStrike" dirty="0" smtClean="0">
                        <a:effectLst/>
                      </a:endParaRPr>
                    </a:p>
                    <a:p>
                      <a:pPr algn="ctr" fontAlgn="ctr"/>
                      <a:r>
                        <a:rPr lang="zh-CN" altLang="en-US" sz="2000" u="none" strike="noStrike" dirty="0" smtClean="0">
                          <a:effectLst/>
                        </a:rPr>
                        <a:t>超级计算</a:t>
                      </a:r>
                      <a:r>
                        <a:rPr lang="zh-CN" altLang="en-US" sz="2000" u="none" strike="noStrike" dirty="0">
                          <a:effectLst/>
                        </a:rPr>
                        <a:t>中心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2000" u="none" strike="noStrike" dirty="0">
                          <a:effectLst/>
                        </a:rPr>
                        <a:t>曙光</a:t>
                      </a:r>
                      <a:r>
                        <a:rPr lang="en-US" sz="2000" u="none" strike="noStrike" dirty="0">
                          <a:effectLst/>
                        </a:rPr>
                        <a:t>TC6000/680*Intel Xeon E5-2680v2 10</a:t>
                      </a:r>
                      <a:r>
                        <a:rPr lang="zh-CN" altLang="en-US" sz="2000" u="none" strike="noStrike" dirty="0">
                          <a:effectLst/>
                        </a:rPr>
                        <a:t>核 </a:t>
                      </a:r>
                      <a:r>
                        <a:rPr lang="en-US" altLang="zh-CN" sz="2000" u="none" strike="noStrike" dirty="0">
                          <a:effectLst/>
                        </a:rPr>
                        <a:t>2.8</a:t>
                      </a:r>
                      <a:r>
                        <a:rPr lang="en-US" sz="2000" u="none" strike="noStrike" dirty="0">
                          <a:effectLst/>
                        </a:rPr>
                        <a:t>GHz + 80*Intel Xeon Phi 5110P + 60*NVIDIA Tesla K20 GPU/FDR </a:t>
                      </a:r>
                      <a:r>
                        <a:rPr lang="en-US" sz="2000" u="none" strike="noStrike" dirty="0" err="1" smtClean="0">
                          <a:effectLst/>
                        </a:rPr>
                        <a:t>Infiniband</a:t>
                      </a:r>
                      <a:r>
                        <a:rPr lang="zh-CN" altLang="en-US" sz="2000" u="none" strike="noStrike" dirty="0" smtClean="0">
                          <a:effectLst/>
                        </a:rPr>
                        <a:t>；</a:t>
                      </a:r>
                      <a:r>
                        <a:rPr lang="en-US" sz="2000" u="none" strike="noStrike" dirty="0" smtClean="0">
                          <a:effectLst/>
                        </a:rPr>
                        <a:t>40</a:t>
                      </a:r>
                      <a:r>
                        <a:rPr lang="zh-CN" altLang="en-US" sz="2000" u="none" strike="noStrike" dirty="0">
                          <a:effectLst/>
                        </a:rPr>
                        <a:t>个节点配置</a:t>
                      </a:r>
                      <a:r>
                        <a:rPr lang="en-US" sz="2000" u="none" strike="noStrike" dirty="0">
                          <a:effectLst/>
                        </a:rPr>
                        <a:t>intel Xeon Phi 5110P,</a:t>
                      </a:r>
                      <a:r>
                        <a:rPr lang="zh-CN" altLang="en-US" sz="2000" u="none" strike="noStrike" dirty="0">
                          <a:effectLst/>
                        </a:rPr>
                        <a:t>部分节点配置了</a:t>
                      </a:r>
                      <a:r>
                        <a:rPr lang="en-US" sz="2000" u="none" strike="noStrike" dirty="0">
                          <a:effectLst/>
                        </a:rPr>
                        <a:t>NVIDIA Tesla K20 GPU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86968096"/>
                  </a:ext>
                </a:extLst>
              </a:tr>
              <a:tr h="956904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u="none" strike="noStrike" dirty="0">
                          <a:effectLst/>
                        </a:rPr>
                        <a:t>国家</a:t>
                      </a:r>
                      <a:r>
                        <a:rPr lang="zh-CN" altLang="en-US" sz="2000" u="none" strike="noStrike" dirty="0" smtClean="0">
                          <a:effectLst/>
                        </a:rPr>
                        <a:t>超级计算</a:t>
                      </a:r>
                      <a:endParaRPr lang="en-US" altLang="zh-CN" sz="2000" u="none" strike="noStrike" dirty="0" smtClean="0">
                        <a:effectLst/>
                      </a:endParaRPr>
                    </a:p>
                    <a:p>
                      <a:pPr algn="ctr" fontAlgn="ctr"/>
                      <a:r>
                        <a:rPr lang="zh-CN" altLang="en-US" sz="2000" u="none" strike="noStrike" dirty="0" smtClean="0">
                          <a:effectLst/>
                        </a:rPr>
                        <a:t>深圳中心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2000" u="none" strike="noStrike" dirty="0">
                          <a:effectLst/>
                        </a:rPr>
                        <a:t>主刀片区总共</a:t>
                      </a:r>
                      <a:r>
                        <a:rPr lang="en-US" altLang="zh-CN" sz="2000" u="none" strike="noStrike" dirty="0">
                          <a:effectLst/>
                        </a:rPr>
                        <a:t>2560</a:t>
                      </a:r>
                      <a:r>
                        <a:rPr lang="zh-CN" altLang="en-US" sz="2000" u="none" strike="noStrike" dirty="0">
                          <a:effectLst/>
                        </a:rPr>
                        <a:t>个计算节点，每个计算节点配置 </a:t>
                      </a:r>
                      <a:r>
                        <a:rPr lang="en-US" altLang="zh-CN" sz="2000" u="none" strike="noStrike" dirty="0">
                          <a:effectLst/>
                        </a:rPr>
                        <a:t>2</a:t>
                      </a:r>
                      <a:r>
                        <a:rPr lang="zh-CN" altLang="en-US" sz="2000" u="none" strike="noStrike" dirty="0">
                          <a:effectLst/>
                        </a:rPr>
                        <a:t>颗 </a:t>
                      </a:r>
                      <a:r>
                        <a:rPr lang="en-US" altLang="zh-CN" sz="2000" u="none" strike="noStrike" dirty="0">
                          <a:effectLst/>
                        </a:rPr>
                        <a:t>Intel Xeon X5650 CPU</a:t>
                      </a:r>
                      <a:r>
                        <a:rPr lang="zh-CN" altLang="en-US" sz="2000" u="none" strike="noStrike" dirty="0">
                          <a:effectLst/>
                        </a:rPr>
                        <a:t>（</a:t>
                      </a:r>
                      <a:r>
                        <a:rPr lang="en-US" altLang="zh-CN" sz="2000" u="none" strike="noStrike" dirty="0">
                          <a:effectLst/>
                        </a:rPr>
                        <a:t>6</a:t>
                      </a:r>
                      <a:r>
                        <a:rPr lang="zh-CN" altLang="en-US" sz="2000" u="none" strike="noStrike" dirty="0">
                          <a:effectLst/>
                        </a:rPr>
                        <a:t>核 </a:t>
                      </a:r>
                      <a:r>
                        <a:rPr lang="en-US" altLang="zh-CN" sz="2000" u="none" strike="noStrike" dirty="0">
                          <a:effectLst/>
                        </a:rPr>
                        <a:t>2.66GHz</a:t>
                      </a:r>
                      <a:r>
                        <a:rPr lang="zh-CN" altLang="en-US" sz="2000" u="none" strike="noStrike" dirty="0">
                          <a:effectLst/>
                        </a:rPr>
                        <a:t>），</a:t>
                      </a:r>
                      <a:r>
                        <a:rPr lang="en-US" altLang="zh-CN" sz="2000" u="none" strike="noStrike" dirty="0">
                          <a:effectLst/>
                        </a:rPr>
                        <a:t>24GB </a:t>
                      </a:r>
                      <a:r>
                        <a:rPr lang="zh-CN" altLang="en-US" sz="2000" u="none" strike="noStrike" dirty="0">
                          <a:effectLst/>
                        </a:rPr>
                        <a:t>内存，</a:t>
                      </a:r>
                      <a:r>
                        <a:rPr lang="en-US" altLang="zh-CN" sz="2000" u="none" strike="noStrike" dirty="0">
                          <a:effectLst/>
                        </a:rPr>
                        <a:t>1 </a:t>
                      </a:r>
                      <a:r>
                        <a:rPr lang="zh-CN" altLang="en-US" sz="2000" u="none" strike="noStrike" dirty="0">
                          <a:effectLst/>
                        </a:rPr>
                        <a:t>颗 </a:t>
                      </a:r>
                      <a:r>
                        <a:rPr lang="en-US" altLang="zh-CN" sz="2000" u="none" strike="noStrike" dirty="0">
                          <a:effectLst/>
                        </a:rPr>
                        <a:t>NVidia C2050 GPU</a:t>
                      </a:r>
                      <a:r>
                        <a:rPr lang="zh-CN" altLang="en-US" sz="2000" u="none" strike="noStrike" dirty="0">
                          <a:effectLst/>
                        </a:rPr>
                        <a:t>，</a:t>
                      </a:r>
                      <a:r>
                        <a:rPr lang="en-US" altLang="zh-CN" sz="2000" u="none" strike="noStrike" dirty="0">
                          <a:effectLst/>
                        </a:rPr>
                        <a:t>1 </a:t>
                      </a:r>
                      <a:r>
                        <a:rPr lang="zh-CN" altLang="en-US" sz="2000" u="none" strike="noStrike" dirty="0">
                          <a:effectLst/>
                        </a:rPr>
                        <a:t>块 </a:t>
                      </a:r>
                      <a:r>
                        <a:rPr lang="en-US" altLang="zh-CN" sz="2000" u="none" strike="noStrike" dirty="0">
                          <a:effectLst/>
                        </a:rPr>
                        <a:t>QDR IB </a:t>
                      </a:r>
                      <a:r>
                        <a:rPr lang="zh-CN" altLang="en-US" sz="2000" u="none" strike="noStrike" dirty="0">
                          <a:effectLst/>
                        </a:rPr>
                        <a:t>网卡，系统峰值 </a:t>
                      </a:r>
                      <a:r>
                        <a:rPr lang="en-US" altLang="zh-CN" sz="2000" u="none" strike="noStrike" dirty="0">
                          <a:effectLst/>
                        </a:rPr>
                        <a:t>1271</a:t>
                      </a:r>
                      <a:r>
                        <a:rPr lang="zh-CN" altLang="en-US" sz="2000" u="none" strike="noStrike" dirty="0">
                          <a:effectLst/>
                        </a:rPr>
                        <a:t>万亿次</a:t>
                      </a:r>
                      <a:r>
                        <a:rPr lang="en-US" altLang="zh-CN" sz="2000" u="none" strike="noStrike" dirty="0">
                          <a:effectLst/>
                        </a:rPr>
                        <a:t>/</a:t>
                      </a:r>
                      <a:r>
                        <a:rPr lang="zh-CN" altLang="en-US" sz="2000" u="none" strike="noStrike" dirty="0">
                          <a:effectLst/>
                        </a:rPr>
                        <a:t>秒。</a:t>
                      </a:r>
                      <a:br>
                        <a:rPr lang="zh-CN" altLang="en-US" sz="2000" u="none" strike="noStrike" dirty="0">
                          <a:effectLst/>
                        </a:rPr>
                      </a:br>
                      <a:r>
                        <a:rPr lang="zh-CN" altLang="en-US" sz="2000" u="none" strike="noStrike" dirty="0">
                          <a:effectLst/>
                        </a:rPr>
                        <a:t>胖节点分区共</a:t>
                      </a:r>
                      <a:r>
                        <a:rPr lang="en-US" altLang="zh-CN" sz="2000" u="none" strike="noStrike" dirty="0">
                          <a:effectLst/>
                        </a:rPr>
                        <a:t>128</a:t>
                      </a:r>
                      <a:r>
                        <a:rPr lang="zh-CN" altLang="en-US" sz="2000" u="none" strike="noStrike" dirty="0">
                          <a:effectLst/>
                        </a:rPr>
                        <a:t>台机架式服务器节点，每个节点配置</a:t>
                      </a:r>
                      <a:r>
                        <a:rPr lang="en-US" altLang="zh-CN" sz="2000" u="none" strike="noStrike" dirty="0">
                          <a:effectLst/>
                        </a:rPr>
                        <a:t>4</a:t>
                      </a:r>
                      <a:r>
                        <a:rPr lang="zh-CN" altLang="en-US" sz="2000" u="none" strike="noStrike" dirty="0">
                          <a:effectLst/>
                        </a:rPr>
                        <a:t>颗</a:t>
                      </a:r>
                      <a:r>
                        <a:rPr lang="en-US" altLang="zh-CN" sz="2000" u="none" strike="noStrike" dirty="0">
                          <a:effectLst/>
                        </a:rPr>
                        <a:t>AMD Opteron 6136 </a:t>
                      </a:r>
                      <a:r>
                        <a:rPr lang="zh-CN" altLang="en-US" sz="2000" u="none" strike="noStrike" dirty="0">
                          <a:effectLst/>
                        </a:rPr>
                        <a:t>（</a:t>
                      </a:r>
                      <a:r>
                        <a:rPr lang="en-US" altLang="zh-CN" sz="2000" u="none" strike="noStrike" dirty="0">
                          <a:effectLst/>
                        </a:rPr>
                        <a:t>8</a:t>
                      </a:r>
                      <a:r>
                        <a:rPr lang="zh-CN" altLang="en-US" sz="2000" u="none" strike="noStrike" dirty="0">
                          <a:effectLst/>
                        </a:rPr>
                        <a:t>核 </a:t>
                      </a:r>
                      <a:r>
                        <a:rPr lang="en-US" altLang="zh-CN" sz="2000" u="none" strike="noStrike" dirty="0">
                          <a:effectLst/>
                        </a:rPr>
                        <a:t>2.4GHz</a:t>
                      </a:r>
                      <a:r>
                        <a:rPr lang="zh-CN" altLang="en-US" sz="2000" u="none" strike="noStrike" dirty="0">
                          <a:effectLst/>
                        </a:rPr>
                        <a:t>），</a:t>
                      </a:r>
                      <a:r>
                        <a:rPr lang="en-US" altLang="zh-CN" sz="2000" u="none" strike="noStrike" dirty="0">
                          <a:effectLst/>
                        </a:rPr>
                        <a:t>128GB</a:t>
                      </a:r>
                      <a:r>
                        <a:rPr lang="zh-CN" altLang="en-US" sz="2000" u="none" strike="noStrike" dirty="0">
                          <a:effectLst/>
                        </a:rPr>
                        <a:t>内存，</a:t>
                      </a:r>
                      <a:r>
                        <a:rPr lang="en-US" altLang="zh-CN" sz="2000" u="none" strike="noStrike" dirty="0">
                          <a:effectLst/>
                        </a:rPr>
                        <a:t>1</a:t>
                      </a:r>
                      <a:r>
                        <a:rPr lang="zh-CN" altLang="en-US" sz="2000" u="none" strike="noStrike" dirty="0">
                          <a:effectLst/>
                        </a:rPr>
                        <a:t>块</a:t>
                      </a:r>
                      <a:r>
                        <a:rPr lang="en-US" altLang="zh-CN" sz="2000" u="none" strike="noStrike" dirty="0">
                          <a:effectLst/>
                        </a:rPr>
                        <a:t>QDR IB</a:t>
                      </a:r>
                      <a:r>
                        <a:rPr lang="zh-CN" altLang="en-US" sz="2000" u="none" strike="noStrike" dirty="0">
                          <a:effectLst/>
                        </a:rPr>
                        <a:t>网卡。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70660358"/>
                  </a:ext>
                </a:extLst>
              </a:tr>
              <a:tr h="1275871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u="none" strike="noStrike" dirty="0">
                          <a:effectLst/>
                        </a:rPr>
                        <a:t>上海超级计算中心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2000" u="none" strike="noStrike" dirty="0" smtClean="0">
                          <a:effectLst/>
                        </a:rPr>
                        <a:t>魔方</a:t>
                      </a:r>
                      <a:r>
                        <a:rPr lang="en-US" altLang="zh-CN" sz="2000" u="none" strike="noStrike" dirty="0" smtClean="0">
                          <a:effectLst/>
                        </a:rPr>
                        <a:t>“</a:t>
                      </a:r>
                      <a:r>
                        <a:rPr lang="zh-CN" altLang="en-US" sz="2000" u="none" strike="noStrike" dirty="0" smtClean="0">
                          <a:effectLst/>
                        </a:rPr>
                        <a:t>（</a:t>
                      </a:r>
                      <a:r>
                        <a:rPr lang="zh-CN" altLang="en-US" sz="2000" u="none" strike="noStrike" dirty="0">
                          <a:effectLst/>
                        </a:rPr>
                        <a:t>曙光</a:t>
                      </a:r>
                      <a:r>
                        <a:rPr lang="en-US" altLang="zh-CN" sz="2000" u="none" strike="noStrike" dirty="0">
                          <a:effectLst/>
                        </a:rPr>
                        <a:t>5000A</a:t>
                      </a:r>
                      <a:r>
                        <a:rPr lang="zh-CN" altLang="en-US" sz="2000" u="none" strike="noStrike" dirty="0">
                          <a:effectLst/>
                        </a:rPr>
                        <a:t>），主机：曙光</a:t>
                      </a:r>
                      <a:r>
                        <a:rPr lang="en-US" altLang="zh-CN" sz="2000" u="none" strike="noStrike" dirty="0">
                          <a:effectLst/>
                        </a:rPr>
                        <a:t>5000A</a:t>
                      </a:r>
                      <a:r>
                        <a:rPr lang="zh-CN" altLang="en-US" sz="2000" u="none" strike="noStrike" dirty="0">
                          <a:effectLst/>
                        </a:rPr>
                        <a:t>（</a:t>
                      </a:r>
                      <a:r>
                        <a:rPr lang="en-US" altLang="zh-CN" sz="2000" u="none" strike="noStrike" dirty="0">
                          <a:effectLst/>
                        </a:rPr>
                        <a:t>230Tflops</a:t>
                      </a:r>
                      <a:r>
                        <a:rPr lang="zh-CN" altLang="en-US" sz="2000" u="none" strike="noStrike" dirty="0" smtClean="0">
                          <a:effectLst/>
                        </a:rPr>
                        <a:t>）；</a:t>
                      </a:r>
                      <a:r>
                        <a:rPr lang="en-US" altLang="zh-CN" sz="2000" u="none" strike="noStrike" dirty="0" smtClean="0">
                          <a:effectLst/>
                        </a:rPr>
                        <a:t>1450</a:t>
                      </a:r>
                      <a:r>
                        <a:rPr lang="zh-CN" altLang="en-US" sz="2000" u="none" strike="noStrike" dirty="0">
                          <a:effectLst/>
                        </a:rPr>
                        <a:t>个刀片节点：每个刀片节点配置</a:t>
                      </a:r>
                      <a:r>
                        <a:rPr lang="en-US" altLang="zh-CN" sz="2000" u="none" strike="noStrike" dirty="0">
                          <a:effectLst/>
                        </a:rPr>
                        <a:t>4</a:t>
                      </a:r>
                      <a:r>
                        <a:rPr lang="zh-CN" altLang="en-US" sz="2000" u="none" strike="noStrike" dirty="0">
                          <a:effectLst/>
                        </a:rPr>
                        <a:t>颗</a:t>
                      </a:r>
                      <a:r>
                        <a:rPr lang="en-US" altLang="zh-CN" sz="2000" u="none" strike="noStrike" dirty="0">
                          <a:effectLst/>
                        </a:rPr>
                        <a:t>CPU</a:t>
                      </a:r>
                      <a:br>
                        <a:rPr lang="en-US" altLang="zh-CN" sz="2000" u="none" strike="noStrike" dirty="0">
                          <a:effectLst/>
                        </a:rPr>
                      </a:br>
                      <a:r>
                        <a:rPr lang="en-US" altLang="zh-CN" sz="2000" u="none" strike="noStrike" dirty="0">
                          <a:effectLst/>
                        </a:rPr>
                        <a:t>  64GB</a:t>
                      </a:r>
                      <a:r>
                        <a:rPr lang="zh-CN" altLang="en-US" sz="2000" u="none" strike="noStrike" dirty="0">
                          <a:effectLst/>
                        </a:rPr>
                        <a:t>内存， 计算节点：</a:t>
                      </a:r>
                      <a:r>
                        <a:rPr lang="en-US" altLang="zh-CN" sz="2000" u="none" strike="noStrike" dirty="0">
                          <a:effectLst/>
                        </a:rPr>
                        <a:t>82</a:t>
                      </a:r>
                      <a:r>
                        <a:rPr lang="zh-CN" altLang="en-US" sz="2000" u="none" strike="noStrike" dirty="0">
                          <a:effectLst/>
                        </a:rPr>
                        <a:t>个胖节点：采用</a:t>
                      </a:r>
                      <a:r>
                        <a:rPr lang="en-US" altLang="zh-CN" sz="2000" u="none" strike="noStrike" dirty="0">
                          <a:effectLst/>
                        </a:rPr>
                        <a:t>8CPU</a:t>
                      </a:r>
                      <a:r>
                        <a:rPr lang="zh-CN" altLang="en-US" sz="2000" u="none" strike="noStrike" dirty="0">
                          <a:effectLst/>
                        </a:rPr>
                        <a:t>的</a:t>
                      </a:r>
                      <a:r>
                        <a:rPr lang="en-US" altLang="zh-CN" sz="2000" u="none" strike="noStrike" dirty="0">
                          <a:effectLst/>
                        </a:rPr>
                        <a:t>SMP</a:t>
                      </a:r>
                      <a:r>
                        <a:rPr lang="zh-CN" altLang="en-US" sz="2000" u="none" strike="noStrike" dirty="0">
                          <a:effectLst/>
                        </a:rPr>
                        <a:t>结构，每个节点</a:t>
                      </a:r>
                      <a:r>
                        <a:rPr lang="en-US" altLang="zh-CN" sz="2000" u="none" strike="noStrike" dirty="0">
                          <a:effectLst/>
                        </a:rPr>
                        <a:t>128GB</a:t>
                      </a:r>
                      <a:r>
                        <a:rPr lang="zh-CN" altLang="en-US" sz="2000" u="none" strike="noStrike" dirty="0">
                          <a:effectLst/>
                        </a:rPr>
                        <a:t>内存，接入节点：</a:t>
                      </a:r>
                      <a:r>
                        <a:rPr lang="en-US" altLang="zh-CN" sz="2000" u="none" strike="noStrike" dirty="0">
                          <a:effectLst/>
                        </a:rPr>
                        <a:t>32</a:t>
                      </a:r>
                      <a:r>
                        <a:rPr lang="zh-CN" altLang="en-US" sz="2000" u="none" strike="noStrike" dirty="0">
                          <a:effectLst/>
                        </a:rPr>
                        <a:t>个普通接入节点，</a:t>
                      </a:r>
                      <a:r>
                        <a:rPr lang="en-US" altLang="zh-CN" sz="2000" u="none" strike="noStrike" dirty="0">
                          <a:effectLst/>
                        </a:rPr>
                        <a:t>8</a:t>
                      </a:r>
                      <a:r>
                        <a:rPr lang="zh-CN" altLang="en-US" sz="2000" u="none" strike="noStrike" dirty="0">
                          <a:effectLst/>
                        </a:rPr>
                        <a:t>个图形接入节点，每个节点</a:t>
                      </a:r>
                      <a:r>
                        <a:rPr lang="en-US" altLang="zh-CN" sz="2000" u="none" strike="noStrike" dirty="0">
                          <a:effectLst/>
                        </a:rPr>
                        <a:t>2</a:t>
                      </a:r>
                      <a:r>
                        <a:rPr lang="zh-CN" altLang="en-US" sz="2000" u="none" strike="noStrike" dirty="0">
                          <a:effectLst/>
                        </a:rPr>
                        <a:t>个</a:t>
                      </a:r>
                      <a:r>
                        <a:rPr lang="en-US" altLang="zh-CN" sz="2000" u="none" strike="noStrike" dirty="0" smtClean="0">
                          <a:effectLst/>
                        </a:rPr>
                        <a:t>CPU</a:t>
                      </a:r>
                      <a:r>
                        <a:rPr lang="zh-CN" altLang="en-US" sz="2000" u="none" strike="noStrike" dirty="0" smtClean="0">
                          <a:effectLst/>
                        </a:rPr>
                        <a:t>。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46236047"/>
                  </a:ext>
                </a:extLst>
              </a:tr>
              <a:tr h="1275871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u="none" strike="noStrike" dirty="0">
                          <a:effectLst/>
                        </a:rPr>
                        <a:t>国家</a:t>
                      </a:r>
                      <a:r>
                        <a:rPr lang="zh-CN" altLang="en-US" sz="2000" u="none" strike="noStrike" dirty="0" smtClean="0">
                          <a:effectLst/>
                        </a:rPr>
                        <a:t>超级计算</a:t>
                      </a:r>
                      <a:endParaRPr lang="en-US" altLang="zh-CN" sz="2000" u="none" strike="noStrike" dirty="0" smtClean="0">
                        <a:effectLst/>
                      </a:endParaRPr>
                    </a:p>
                    <a:p>
                      <a:pPr algn="ctr" fontAlgn="ctr"/>
                      <a:r>
                        <a:rPr lang="zh-CN" altLang="en-US" sz="2000" u="none" strike="noStrike" dirty="0" smtClean="0">
                          <a:effectLst/>
                        </a:rPr>
                        <a:t>济南</a:t>
                      </a:r>
                      <a:r>
                        <a:rPr lang="zh-CN" altLang="en-US" sz="2000" u="none" strike="noStrike" dirty="0">
                          <a:effectLst/>
                        </a:rPr>
                        <a:t>中心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2000" u="none" strike="noStrike" dirty="0">
                          <a:effectLst/>
                        </a:rPr>
                        <a:t>国产：</a:t>
                      </a:r>
                      <a:r>
                        <a:rPr lang="en-US" altLang="zh-CN" sz="2000" u="none" strike="noStrike" dirty="0">
                          <a:effectLst/>
                        </a:rPr>
                        <a:t>8704</a:t>
                      </a:r>
                      <a:r>
                        <a:rPr lang="zh-CN" altLang="en-US" sz="2000" u="none" strike="noStrike" dirty="0">
                          <a:effectLst/>
                        </a:rPr>
                        <a:t>个申威</a:t>
                      </a:r>
                      <a:r>
                        <a:rPr lang="en-US" altLang="zh-CN" sz="2000" u="none" strike="noStrike" dirty="0">
                          <a:effectLst/>
                        </a:rPr>
                        <a:t>SW1600</a:t>
                      </a:r>
                      <a:r>
                        <a:rPr lang="zh-CN" altLang="en-US" sz="2000" u="none" strike="noStrike" dirty="0">
                          <a:effectLst/>
                        </a:rPr>
                        <a:t>处理器，每处理器配置：</a:t>
                      </a:r>
                      <a:r>
                        <a:rPr lang="en-US" altLang="zh-CN" sz="2000" u="none" strike="noStrike" dirty="0">
                          <a:effectLst/>
                        </a:rPr>
                        <a:t>16</a:t>
                      </a:r>
                      <a:r>
                        <a:rPr lang="zh-CN" altLang="en-US" sz="2000" u="none" strike="noStrike" dirty="0">
                          <a:effectLst/>
                        </a:rPr>
                        <a:t>核心，峰值性能</a:t>
                      </a:r>
                      <a:r>
                        <a:rPr lang="en-US" altLang="zh-CN" sz="2000" u="none" strike="noStrike" dirty="0">
                          <a:effectLst/>
                        </a:rPr>
                        <a:t>128GFlops</a:t>
                      </a:r>
                      <a:r>
                        <a:rPr lang="zh-CN" altLang="en-US" sz="2000" u="none" strike="noStrike" dirty="0">
                          <a:effectLst/>
                        </a:rPr>
                        <a:t>，内存</a:t>
                      </a:r>
                      <a:r>
                        <a:rPr lang="en-US" altLang="zh-CN" sz="2000" u="none" strike="noStrike" dirty="0">
                          <a:effectLst/>
                        </a:rPr>
                        <a:t>16GB</a:t>
                      </a:r>
                      <a:r>
                        <a:rPr lang="zh-CN" altLang="en-US" sz="2000" u="none" strike="noStrike" dirty="0">
                          <a:effectLst/>
                        </a:rPr>
                        <a:t>，访存带宽达到</a:t>
                      </a:r>
                      <a:r>
                        <a:rPr lang="en-US" altLang="zh-CN" sz="2000" u="none" strike="noStrike" dirty="0">
                          <a:effectLst/>
                        </a:rPr>
                        <a:t>102.4GB/s</a:t>
                      </a:r>
                      <a:r>
                        <a:rPr lang="zh-CN" altLang="en-US" sz="2000" u="none" strike="noStrike" dirty="0">
                          <a:effectLst/>
                        </a:rPr>
                        <a:t>，高速计算网络接口带宽</a:t>
                      </a:r>
                      <a:r>
                        <a:rPr lang="en-US" altLang="zh-CN" sz="2000" u="none" strike="noStrike" dirty="0">
                          <a:effectLst/>
                        </a:rPr>
                        <a:t>40Gbps</a:t>
                      </a:r>
                      <a:r>
                        <a:rPr lang="zh-CN" altLang="en-US" sz="2000" u="none" strike="noStrike" dirty="0">
                          <a:effectLst/>
                        </a:rPr>
                        <a:t>，以太网接口带宽</a:t>
                      </a:r>
                      <a:r>
                        <a:rPr lang="en-US" altLang="zh-CN" sz="2000" u="none" strike="noStrike" dirty="0" smtClean="0">
                          <a:effectLst/>
                        </a:rPr>
                        <a:t>1Gpbs</a:t>
                      </a:r>
                      <a:r>
                        <a:rPr lang="zh-CN" altLang="en-US" sz="2000" u="none" strike="noStrike" dirty="0" smtClean="0">
                          <a:effectLst/>
                        </a:rPr>
                        <a:t>。</a:t>
                      </a:r>
                      <a:r>
                        <a:rPr lang="en-US" altLang="zh-CN" sz="2000" u="none" strike="noStrike" dirty="0">
                          <a:effectLst/>
                        </a:rPr>
                        <a:t/>
                      </a:r>
                      <a:br>
                        <a:rPr lang="en-US" altLang="zh-CN" sz="2000" u="none" strike="noStrike" dirty="0">
                          <a:effectLst/>
                        </a:rPr>
                      </a:br>
                      <a:r>
                        <a:rPr lang="zh-CN" altLang="en-US" sz="2000" u="none" strike="noStrike" dirty="0">
                          <a:effectLst/>
                        </a:rPr>
                        <a:t>商业：</a:t>
                      </a:r>
                      <a:r>
                        <a:rPr lang="en-US" altLang="zh-CN" sz="2000" u="none" strike="noStrike" dirty="0">
                          <a:effectLst/>
                        </a:rPr>
                        <a:t>700</a:t>
                      </a:r>
                      <a:r>
                        <a:rPr lang="zh-CN" altLang="en-US" sz="2000" u="none" strike="noStrike" dirty="0">
                          <a:effectLst/>
                        </a:rPr>
                        <a:t>个刀片点节，每节点配置：</a:t>
                      </a:r>
                      <a:r>
                        <a:rPr lang="en-US" altLang="zh-CN" sz="2000" u="none" strike="noStrike" dirty="0">
                          <a:effectLst/>
                        </a:rPr>
                        <a:t>2</a:t>
                      </a:r>
                      <a:r>
                        <a:rPr lang="zh-CN" altLang="en-US" sz="2000" u="none" strike="noStrike" dirty="0">
                          <a:effectLst/>
                        </a:rPr>
                        <a:t>颗</a:t>
                      </a:r>
                      <a:r>
                        <a:rPr lang="en-US" altLang="zh-CN" sz="2000" u="none" strike="noStrike" dirty="0">
                          <a:effectLst/>
                        </a:rPr>
                        <a:t>Intel Xeon X5675</a:t>
                      </a:r>
                      <a:r>
                        <a:rPr lang="zh-CN" altLang="en-US" sz="2000" u="none" strike="noStrike" dirty="0">
                          <a:effectLst/>
                        </a:rPr>
                        <a:t>六核处理器，主频</a:t>
                      </a:r>
                      <a:r>
                        <a:rPr lang="en-US" altLang="zh-CN" sz="2000" u="none" strike="noStrike" dirty="0">
                          <a:effectLst/>
                        </a:rPr>
                        <a:t>3.06GHz</a:t>
                      </a:r>
                      <a:r>
                        <a:rPr lang="zh-CN" altLang="en-US" sz="2000" u="none" strike="noStrike" dirty="0">
                          <a:effectLst/>
                        </a:rPr>
                        <a:t>，</a:t>
                      </a:r>
                      <a:r>
                        <a:rPr lang="en-US" altLang="zh-CN" sz="2000" u="none" strike="noStrike" dirty="0">
                          <a:effectLst/>
                        </a:rPr>
                        <a:t>36GB DDR3 RDIMM</a:t>
                      </a:r>
                      <a:r>
                        <a:rPr lang="zh-CN" altLang="en-US" sz="2000" u="none" strike="noStrike" dirty="0">
                          <a:effectLst/>
                        </a:rPr>
                        <a:t>内存，</a:t>
                      </a:r>
                      <a:r>
                        <a:rPr lang="en-US" altLang="zh-CN" sz="2000" u="none" strike="noStrike" dirty="0">
                          <a:effectLst/>
                        </a:rPr>
                        <a:t>1</a:t>
                      </a:r>
                      <a:r>
                        <a:rPr lang="zh-CN" altLang="en-US" sz="2000" u="none" strike="noStrike" dirty="0">
                          <a:effectLst/>
                        </a:rPr>
                        <a:t>个</a:t>
                      </a:r>
                      <a:r>
                        <a:rPr lang="en-US" altLang="zh-CN" sz="2000" u="none" strike="noStrike" dirty="0" err="1">
                          <a:effectLst/>
                        </a:rPr>
                        <a:t>InfiniBand</a:t>
                      </a:r>
                      <a:r>
                        <a:rPr lang="en-US" altLang="zh-CN" sz="2000" u="none" strike="noStrike" dirty="0">
                          <a:effectLst/>
                        </a:rPr>
                        <a:t> QDR HCA</a:t>
                      </a:r>
                      <a:r>
                        <a:rPr lang="zh-CN" altLang="en-US" sz="2000" u="none" strike="noStrike" dirty="0">
                          <a:effectLst/>
                        </a:rPr>
                        <a:t>卡，</a:t>
                      </a:r>
                      <a:r>
                        <a:rPr lang="en-US" altLang="zh-CN" sz="2000" u="none" strike="noStrike" dirty="0">
                          <a:effectLst/>
                        </a:rPr>
                        <a:t>2</a:t>
                      </a:r>
                      <a:r>
                        <a:rPr lang="zh-CN" altLang="en-US" sz="2000" u="none" strike="noStrike" dirty="0">
                          <a:effectLst/>
                        </a:rPr>
                        <a:t>个千兆以太网接口。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604134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788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10171113" y="10009188"/>
            <a:ext cx="3240087" cy="576262"/>
          </a:xfrm>
        </p:spPr>
        <p:txBody>
          <a:bodyPr/>
          <a:lstStyle/>
          <a:p>
            <a:fld id="{7CCDB461-6074-094F-86D1-A6BC62EB00D2}" type="slidenum">
              <a:rPr kumimoji="1" lang="zh-CN" altLang="en-US" smtClean="0"/>
              <a:pPr/>
              <a:t>36</a:t>
            </a:fld>
            <a:endParaRPr kumimoji="1" lang="zh-CN" altLang="en-US" dirty="0"/>
          </a:p>
        </p:txBody>
      </p:sp>
      <p:sp>
        <p:nvSpPr>
          <p:cNvPr id="10" name="内容占位符 6"/>
          <p:cNvSpPr>
            <a:spLocks noGrp="1"/>
          </p:cNvSpPr>
          <p:nvPr/>
        </p:nvSpPr>
        <p:spPr>
          <a:xfrm>
            <a:off x="404495" y="1744345"/>
            <a:ext cx="13834745" cy="8616315"/>
          </a:xfrm>
          <a:prstGeom prst="rect">
            <a:avLst/>
          </a:prstGeom>
        </p:spPr>
        <p:txBody>
          <a:bodyPr vert="horz" lIns="144009" tIns="72004" rIns="144009" bIns="72004" rtlCol="0">
            <a:normAutofit/>
          </a:bodyPr>
          <a:lstStyle>
            <a:lvl1pPr marL="539750" indent="-539750" algn="l" defTabSz="719455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1590" indent="-571500" algn="l" defTabSz="719455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ü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11680" indent="-571500" algn="l" defTabSz="719455" rtl="0" eaLnBrk="1" latinLnBrk="0" hangingPunct="1">
              <a:spcBef>
                <a:spcPct val="20000"/>
              </a:spcBef>
              <a:buFont typeface="AppleSymbols" charset="0"/>
              <a:buChar char="⎻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60270" indent="0" algn="l" defTabSz="719455" rtl="0" eaLnBrk="1" latinLnBrk="0" hangingPunct="1">
              <a:spcBef>
                <a:spcPct val="20000"/>
              </a:spcBef>
              <a:buFont typeface="Arial" panose="020B0604020202020204"/>
              <a:buNone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0360" indent="0" algn="l" defTabSz="719455" rtl="0" eaLnBrk="1" latinLnBrk="0" hangingPunct="1">
              <a:spcBef>
                <a:spcPct val="20000"/>
              </a:spcBef>
              <a:buFont typeface="Arial" panose="020B0604020202020204"/>
              <a:buNone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60495" indent="-360045" algn="l" defTabSz="71945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80585" indent="-360045" algn="l" defTabSz="71945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00040" indent="-360045" algn="l" defTabSz="71945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20130" indent="-360045" algn="l" defTabSz="71945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ClrTx/>
              <a:buFont typeface="BatangChe" panose="02030609000101010101" charset="-127"/>
              <a:buNone/>
            </a:pPr>
            <a:r>
              <a:rPr lang="en-US" altLang="zh-CN" sz="3600" dirty="0" smtClean="0">
                <a:latin typeface="Times New Roman" panose="02020603050405020304" charset="0"/>
                <a:sym typeface="+mn-ea"/>
              </a:rPr>
              <a:t>          </a:t>
            </a:r>
            <a:r>
              <a:rPr lang="en-US" altLang="zh-CN" sz="3800" dirty="0" smtClean="0">
                <a:latin typeface="Times New Roman" panose="02020603050405020304" charset="0"/>
                <a:sym typeface="+mn-ea"/>
              </a:rPr>
              <a:t>dyna -N 2 -n 48 i=input.k  memory=200m memory2=100m</a:t>
            </a:r>
            <a:endParaRPr lang="en-US" altLang="zh-CN" sz="3600" dirty="0" smtClean="0">
              <a:latin typeface="Times New Roman" panose="02020603050405020304" charset="0"/>
              <a:sym typeface="+mn-ea"/>
            </a:endParaRPr>
          </a:p>
          <a:p>
            <a:pPr marL="0" indent="0">
              <a:lnSpc>
                <a:spcPct val="150000"/>
              </a:lnSpc>
              <a:buClrTx/>
              <a:buFont typeface="BatangChe" panose="02030609000101010101" charset="-127"/>
              <a:buNone/>
            </a:pPr>
            <a:endParaRPr lang="zh-CN" altLang="en-US" sz="3800" dirty="0" smtClean="0">
              <a:latin typeface="Times New Roman" panose="02020603050405020304" charset="0"/>
            </a:endParaRPr>
          </a:p>
          <a:p>
            <a:pPr marL="0" lvl="2">
              <a:lnSpc>
                <a:spcPct val="150000"/>
              </a:lnSpc>
            </a:pPr>
            <a:r>
              <a:rPr lang="zh-CN" altLang="en-US" dirty="0" smtClean="0">
                <a:latin typeface="Times New Roman" panose="02020603050405020304" charset="0"/>
                <a:sym typeface="+mn-ea"/>
              </a:rPr>
              <a:t>设置的内存应大于模型所需内存，小于提交节点总内存。</a:t>
            </a:r>
            <a:endParaRPr lang="en-US" altLang="zh-CN" dirty="0" smtClean="0"/>
          </a:p>
          <a:p>
            <a:pPr marL="0" lvl="2">
              <a:lnSpc>
                <a:spcPct val="150000"/>
              </a:lnSpc>
            </a:pPr>
            <a:r>
              <a:rPr lang="en-US" altLang="zh-CN" dirty="0" smtClean="0">
                <a:latin typeface="Times New Roman" panose="02020603050405020304" charset="0"/>
                <a:sym typeface="+mn-ea"/>
              </a:rPr>
              <a:t>memory</a:t>
            </a:r>
            <a:r>
              <a:rPr lang="zh-CN" altLang="en-US" dirty="0" smtClean="0">
                <a:latin typeface="Times New Roman" panose="02020603050405020304" charset="0"/>
                <a:sym typeface="+mn-ea"/>
              </a:rPr>
              <a:t>为分配给头节点的内存，</a:t>
            </a:r>
            <a:r>
              <a:rPr lang="en-US" altLang="zh-CN" dirty="0" smtClean="0">
                <a:latin typeface="Times New Roman" panose="02020603050405020304" charset="0"/>
                <a:sym typeface="+mn-ea"/>
              </a:rPr>
              <a:t>memory2</a:t>
            </a:r>
            <a:r>
              <a:rPr lang="zh-CN" altLang="en-US" dirty="0" smtClean="0">
                <a:latin typeface="Times New Roman" panose="02020603050405020304" charset="0"/>
                <a:sym typeface="+mn-ea"/>
              </a:rPr>
              <a:t>为分配给所有节点的平均内存</a:t>
            </a:r>
          </a:p>
          <a:p>
            <a:pPr marL="0" lvl="2" indent="0">
              <a:lnSpc>
                <a:spcPct val="150000"/>
              </a:lnSpc>
              <a:buNone/>
            </a:pPr>
            <a:endParaRPr lang="zh-CN" altLang="en-US" dirty="0" smtClean="0">
              <a:latin typeface="Times New Roman" panose="02020603050405020304" charset="0"/>
              <a:sym typeface="+mn-ea"/>
            </a:endParaRPr>
          </a:p>
          <a:p>
            <a:pPr marL="0" lvl="2" indent="0">
              <a:lnSpc>
                <a:spcPct val="150000"/>
              </a:lnSpc>
              <a:buNone/>
            </a:pPr>
            <a:endParaRPr lang="zh-CN" altLang="en-US" dirty="0" smtClean="0">
              <a:latin typeface="Times New Roman" panose="02020603050405020304" charset="0"/>
              <a:sym typeface="+mn-ea"/>
            </a:endParaRPr>
          </a:p>
          <a:p>
            <a:pPr>
              <a:buFont typeface="Wingdings" panose="05000000000000000000" charset="0"/>
              <a:buChar char="ü"/>
            </a:pPr>
            <a:r>
              <a:rPr lang="zh-CN" altLang="en-US" sz="3800" dirty="0" smtClean="0">
                <a:latin typeface="Times New Roman" panose="02020603050405020304" charset="0"/>
              </a:rPr>
              <a:t>重启动提交</a:t>
            </a:r>
          </a:p>
          <a:p>
            <a:pPr marL="0" indent="0">
              <a:buNone/>
            </a:pPr>
            <a:r>
              <a:rPr lang="en-US" altLang="zh-CN" sz="3800" dirty="0" smtClean="0">
                <a:latin typeface="Times New Roman" panose="02020603050405020304" charset="0"/>
                <a:sym typeface="+mn-ea"/>
              </a:rPr>
              <a:t>    dyna -N 2 -n 48 r=d3dump01 memory=200m memory2=100m</a:t>
            </a:r>
          </a:p>
          <a:p>
            <a:pPr marL="0" indent="0">
              <a:buNone/>
            </a:pPr>
            <a:endParaRPr lang="zh-CN" altLang="en-US" sz="3800" dirty="0" smtClean="0">
              <a:latin typeface="Times New Roman" panose="02020603050405020304" charset="0"/>
            </a:endParaRPr>
          </a:p>
          <a:p>
            <a:pPr marL="0" indent="0">
              <a:buNone/>
            </a:pPr>
            <a:endParaRPr lang="zh-CN" altLang="en-US" sz="3800" dirty="0" smtClean="0">
              <a:latin typeface="Times New Roman" panose="02020603050405020304" charset="0"/>
            </a:endParaRPr>
          </a:p>
          <a:p>
            <a:pPr marL="0" indent="0">
              <a:buNone/>
            </a:pPr>
            <a:endParaRPr lang="zh-CN" altLang="en-US" sz="3800" dirty="0" smtClean="0">
              <a:latin typeface="Times New Roman" panose="02020603050405020304" charset="0"/>
            </a:endParaRPr>
          </a:p>
        </p:txBody>
      </p:sp>
      <p:pic>
        <p:nvPicPr>
          <p:cNvPr id="6" name="图片 5" descr="20150924ppt-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9"/>
            <a:ext cx="14398752" cy="107990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79847" y="1881996"/>
            <a:ext cx="13548803" cy="78361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4000" dirty="0" smtClean="0"/>
              <a:t>	1</a:t>
            </a:r>
            <a:r>
              <a:rPr lang="zh-CN" altLang="en-US" sz="4000" dirty="0" smtClean="0"/>
              <a:t>、天津中心（天河一号）</a:t>
            </a:r>
            <a:endParaRPr lang="en-US" altLang="zh-CN" sz="4000" dirty="0" smtClean="0"/>
          </a:p>
          <a:p>
            <a:pPr marL="0" indent="0">
              <a:buNone/>
            </a:pPr>
            <a:r>
              <a:rPr lang="en-US" altLang="zh-CN" sz="4000" dirty="0"/>
              <a:t>	</a:t>
            </a:r>
            <a:r>
              <a:rPr lang="en-US" altLang="zh-CN" sz="4000" dirty="0" smtClean="0"/>
              <a:t>2</a:t>
            </a:r>
            <a:r>
              <a:rPr lang="zh-CN" altLang="en-US" sz="4000" dirty="0" smtClean="0"/>
              <a:t>、深圳中心</a:t>
            </a:r>
            <a:r>
              <a:rPr lang="zh-CN" altLang="en-US" sz="4000" dirty="0"/>
              <a:t>（</a:t>
            </a:r>
            <a:r>
              <a:rPr lang="zh-CN" altLang="en-US" sz="4000" dirty="0"/>
              <a:t>曙光</a:t>
            </a:r>
            <a:r>
              <a:rPr lang="en-US" altLang="zh-CN" sz="4000" dirty="0"/>
              <a:t>6000</a:t>
            </a:r>
            <a:r>
              <a:rPr lang="zh-CN" altLang="en-US" sz="4000" dirty="0"/>
              <a:t>）</a:t>
            </a:r>
            <a:endParaRPr lang="en-US" altLang="zh-CN" sz="4000" dirty="0"/>
          </a:p>
          <a:p>
            <a:pPr marL="0" indent="0">
              <a:buNone/>
            </a:pPr>
            <a:r>
              <a:rPr lang="en-US" altLang="zh-CN" sz="4000" dirty="0" smtClean="0"/>
              <a:t>	3</a:t>
            </a:r>
            <a:r>
              <a:rPr lang="zh-CN" altLang="en-US" sz="4000" dirty="0" smtClean="0"/>
              <a:t>、长沙中心（天河一号）</a:t>
            </a:r>
            <a:endParaRPr lang="en-US" altLang="zh-CN" sz="4000" dirty="0" smtClean="0"/>
          </a:p>
          <a:p>
            <a:pPr marL="0" indent="0">
              <a:buNone/>
            </a:pPr>
            <a:r>
              <a:rPr lang="en-US" altLang="zh-CN" sz="4000" dirty="0" smtClean="0"/>
              <a:t>	4</a:t>
            </a:r>
            <a:r>
              <a:rPr lang="zh-CN" altLang="en-US" sz="4000" dirty="0" smtClean="0"/>
              <a:t>、济南中心（神威蓝光）</a:t>
            </a:r>
            <a:endParaRPr lang="en-US" altLang="zh-CN" sz="4000" dirty="0" smtClean="0"/>
          </a:p>
          <a:p>
            <a:pPr marL="0" indent="0">
              <a:buNone/>
            </a:pPr>
            <a:r>
              <a:rPr lang="en-US" altLang="zh-CN" sz="4000" dirty="0" smtClean="0"/>
              <a:t>	5</a:t>
            </a:r>
            <a:r>
              <a:rPr lang="zh-CN" altLang="en-US" sz="4000" dirty="0" smtClean="0"/>
              <a:t>、广州中心（天河二号）</a:t>
            </a:r>
            <a:endParaRPr lang="en-US" altLang="zh-CN" sz="4000" dirty="0" smtClean="0"/>
          </a:p>
          <a:p>
            <a:pPr marL="0" indent="0">
              <a:buNone/>
            </a:pPr>
            <a:r>
              <a:rPr lang="en-US" altLang="zh-CN" sz="4000" dirty="0"/>
              <a:t>	</a:t>
            </a:r>
            <a:r>
              <a:rPr lang="en-US" altLang="zh-CN" sz="4000" dirty="0" smtClean="0"/>
              <a:t>6</a:t>
            </a:r>
            <a:r>
              <a:rPr lang="zh-CN" altLang="en-US" sz="4000" dirty="0" smtClean="0"/>
              <a:t>、无锡中心（太湖之光）</a:t>
            </a:r>
            <a:endParaRPr lang="en-US" altLang="zh-CN" sz="400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CCDB461-6074-094F-86D1-A6BC62EB00D2}" type="slidenum">
              <a:rPr kumimoji="1" lang="zh-CN" altLang="en-US" smtClean="0"/>
              <a:pPr/>
              <a:t>4</a:t>
            </a:fld>
            <a:endParaRPr kumimoji="1" lang="zh-CN" altLang="en-US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379848" y="881933"/>
            <a:ext cx="13548802" cy="1339317"/>
          </a:xfrm>
        </p:spPr>
        <p:txBody>
          <a:bodyPr/>
          <a:lstStyle/>
          <a:p>
            <a:r>
              <a:rPr lang="zh-CN" altLang="en-US" dirty="0"/>
              <a:t>六</a:t>
            </a:r>
            <a:r>
              <a:rPr lang="zh-CN" altLang="en-US" dirty="0" smtClean="0"/>
              <a:t>个国家超级计算中心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4483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" y="1582994"/>
            <a:ext cx="14398479" cy="763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11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天津超</a:t>
            </a:r>
            <a:r>
              <a:rPr lang="zh-CN" altLang="en-US" dirty="0" smtClean="0"/>
              <a:t>算</a:t>
            </a:r>
            <a:r>
              <a:rPr lang="en-US" altLang="zh-CN" dirty="0" smtClean="0"/>
              <a:t>-</a:t>
            </a:r>
            <a:r>
              <a:rPr lang="zh-CN" altLang="en-US" dirty="0" smtClean="0"/>
              <a:t>天河一号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CCDB461-6074-094F-86D1-A6BC62EB00D2}" type="slidenum">
              <a:rPr kumimoji="1" lang="zh-CN" altLang="en-US" smtClean="0"/>
              <a:pPr/>
              <a:t>6</a:t>
            </a:fld>
            <a:endParaRPr kumimoji="1" lang="zh-CN" altLang="en-US"/>
          </a:p>
        </p:txBody>
      </p:sp>
      <p:sp>
        <p:nvSpPr>
          <p:cNvPr id="5" name="内容占位符 2"/>
          <p:cNvSpPr txBox="1">
            <a:spLocks/>
          </p:cNvSpPr>
          <p:nvPr/>
        </p:nvSpPr>
        <p:spPr>
          <a:xfrm>
            <a:off x="355061" y="2465695"/>
            <a:ext cx="13548803" cy="7836166"/>
          </a:xfrm>
          <a:prstGeom prst="rect">
            <a:avLst/>
          </a:prstGeom>
        </p:spPr>
        <p:txBody>
          <a:bodyPr vert="horz" lIns="144009" tIns="72004" rIns="144009" bIns="72004" rtlCol="0">
            <a:normAutofit/>
          </a:bodyPr>
          <a:lstStyle>
            <a:lvl1pPr marL="539750" indent="-539750" algn="l" defTabSz="719455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1590" indent="-571500" algn="l" defTabSz="719455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ü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11680" indent="-571500" algn="l" defTabSz="719455" rtl="0" eaLnBrk="1" latinLnBrk="0" hangingPunct="1">
              <a:spcBef>
                <a:spcPct val="20000"/>
              </a:spcBef>
              <a:buFont typeface="AppleSymbols" charset="0"/>
              <a:buChar char="⎻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60270" indent="0" algn="l" defTabSz="719455" rtl="0" eaLnBrk="1" latinLnBrk="0" hangingPunct="1">
              <a:spcBef>
                <a:spcPct val="20000"/>
              </a:spcBef>
              <a:buFont typeface="Arial" panose="020B0604020202020204"/>
              <a:buNone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0360" indent="0" algn="l" defTabSz="719455" rtl="0" eaLnBrk="1" latinLnBrk="0" hangingPunct="1">
              <a:spcBef>
                <a:spcPct val="20000"/>
              </a:spcBef>
              <a:buFont typeface="Arial" panose="020B0604020202020204"/>
              <a:buNone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60495" indent="-360045" algn="l" defTabSz="71945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80585" indent="-360045" algn="l" defTabSz="71945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00040" indent="-360045" algn="l" defTabSz="71945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20130" indent="-360045" algn="l" defTabSz="71945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/>
              <a:t>2009</a:t>
            </a:r>
            <a:r>
              <a:rPr lang="zh-CN" altLang="en-US" dirty="0"/>
              <a:t>年</a:t>
            </a:r>
            <a:r>
              <a:rPr lang="en-US" altLang="zh-CN" dirty="0"/>
              <a:t>5</a:t>
            </a:r>
            <a:r>
              <a:rPr lang="zh-CN" altLang="en-US" dirty="0" smtClean="0"/>
              <a:t>月成立</a:t>
            </a:r>
            <a:endParaRPr lang="en-US" altLang="zh-CN" dirty="0" smtClean="0"/>
          </a:p>
          <a:p>
            <a:r>
              <a:rPr lang="en-US" altLang="zh-CN" dirty="0" smtClean="0"/>
              <a:t>2010</a:t>
            </a:r>
            <a:r>
              <a:rPr lang="zh-CN" altLang="en-US" dirty="0"/>
              <a:t>年</a:t>
            </a:r>
            <a:r>
              <a:rPr lang="en-US" altLang="zh-CN" dirty="0"/>
              <a:t>11</a:t>
            </a:r>
            <a:r>
              <a:rPr lang="zh-CN" altLang="en-US" dirty="0" smtClean="0"/>
              <a:t>月，</a:t>
            </a:r>
            <a:r>
              <a:rPr lang="en-US" altLang="zh-CN" dirty="0" smtClean="0"/>
              <a:t>TOP500</a:t>
            </a:r>
            <a:r>
              <a:rPr lang="zh-CN" altLang="en-US" dirty="0"/>
              <a:t>排名</a:t>
            </a:r>
            <a:r>
              <a:rPr lang="zh-CN" altLang="en-US" dirty="0" smtClean="0"/>
              <a:t>第一</a:t>
            </a:r>
            <a:endParaRPr lang="en-US" altLang="zh-CN" dirty="0" smtClean="0"/>
          </a:p>
          <a:p>
            <a:r>
              <a:rPr lang="zh-CN" altLang="en-US" dirty="0" smtClean="0"/>
              <a:t>构建</a:t>
            </a:r>
            <a:r>
              <a:rPr lang="zh-CN" altLang="en-US" dirty="0"/>
              <a:t>有超算中心、云计算中心、电子政务中心和大数据研发</a:t>
            </a:r>
            <a:r>
              <a:rPr lang="zh-CN" altLang="en-US" dirty="0" smtClean="0"/>
              <a:t>环境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4045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5046"/>
            <a:ext cx="14404258" cy="783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90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深圳超</a:t>
            </a:r>
            <a:r>
              <a:rPr lang="zh-CN" altLang="en-US" dirty="0" smtClean="0"/>
              <a:t>算</a:t>
            </a:r>
            <a:r>
              <a:rPr lang="en-US" altLang="zh-CN" dirty="0" smtClean="0"/>
              <a:t>-</a:t>
            </a:r>
            <a:r>
              <a:rPr lang="zh-CN" altLang="en-US" dirty="0" smtClean="0"/>
              <a:t>曙光</a:t>
            </a:r>
            <a:r>
              <a:rPr lang="en-US" altLang="zh-CN" dirty="0" smtClean="0"/>
              <a:t>6000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CCDB461-6074-094F-86D1-A6BC62EB00D2}" type="slidenum">
              <a:rPr kumimoji="1" lang="zh-CN" altLang="en-US" smtClean="0"/>
              <a:pPr/>
              <a:t>8</a:t>
            </a:fld>
            <a:endParaRPr kumimoji="1" lang="zh-CN" altLang="en-US"/>
          </a:p>
        </p:txBody>
      </p:sp>
      <p:sp>
        <p:nvSpPr>
          <p:cNvPr id="5" name="内容占位符 2"/>
          <p:cNvSpPr txBox="1">
            <a:spLocks/>
          </p:cNvSpPr>
          <p:nvPr/>
        </p:nvSpPr>
        <p:spPr>
          <a:xfrm>
            <a:off x="355061" y="2465695"/>
            <a:ext cx="13548803" cy="7836166"/>
          </a:xfrm>
          <a:prstGeom prst="rect">
            <a:avLst/>
          </a:prstGeom>
        </p:spPr>
        <p:txBody>
          <a:bodyPr vert="horz" lIns="144009" tIns="72004" rIns="144009" bIns="72004" rtlCol="0">
            <a:normAutofit/>
          </a:bodyPr>
          <a:lstStyle>
            <a:lvl1pPr marL="539750" indent="-539750" algn="l" defTabSz="719455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1590" indent="-571500" algn="l" defTabSz="719455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ü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11680" indent="-571500" algn="l" defTabSz="719455" rtl="0" eaLnBrk="1" latinLnBrk="0" hangingPunct="1">
              <a:spcBef>
                <a:spcPct val="20000"/>
              </a:spcBef>
              <a:buFont typeface="AppleSymbols" charset="0"/>
              <a:buChar char="⎻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60270" indent="0" algn="l" defTabSz="719455" rtl="0" eaLnBrk="1" latinLnBrk="0" hangingPunct="1">
              <a:spcBef>
                <a:spcPct val="20000"/>
              </a:spcBef>
              <a:buFont typeface="Arial" panose="020B0604020202020204"/>
              <a:buNone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0360" indent="0" algn="l" defTabSz="719455" rtl="0" eaLnBrk="1" latinLnBrk="0" hangingPunct="1">
              <a:spcBef>
                <a:spcPct val="20000"/>
              </a:spcBef>
              <a:buFont typeface="Arial" panose="020B0604020202020204"/>
              <a:buNone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60495" indent="-360045" algn="l" defTabSz="71945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80585" indent="-360045" algn="l" defTabSz="71945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00040" indent="-360045" algn="l" defTabSz="71945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20130" indent="-360045" algn="l" defTabSz="71945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/>
              <a:t>2010</a:t>
            </a:r>
            <a:r>
              <a:rPr lang="zh-CN" altLang="en-US" dirty="0" smtClean="0"/>
              <a:t>年</a:t>
            </a:r>
            <a:r>
              <a:rPr lang="en-US" altLang="zh-CN" dirty="0" smtClean="0"/>
              <a:t>5</a:t>
            </a:r>
            <a:r>
              <a:rPr lang="zh-CN" altLang="en-US" dirty="0" smtClean="0"/>
              <a:t>月，</a:t>
            </a:r>
            <a:r>
              <a:rPr lang="en-US" altLang="zh-CN" dirty="0" smtClean="0"/>
              <a:t>TOP500</a:t>
            </a:r>
            <a:r>
              <a:rPr lang="zh-CN" altLang="en-US" dirty="0" smtClean="0"/>
              <a:t>排名第二</a:t>
            </a:r>
            <a:endParaRPr lang="en-US" altLang="zh-CN" dirty="0" smtClean="0"/>
          </a:p>
          <a:p>
            <a:r>
              <a:rPr lang="zh-CN" altLang="en-US" dirty="0" smtClean="0"/>
              <a:t>承担</a:t>
            </a:r>
            <a:r>
              <a:rPr lang="zh-CN" altLang="en-US" dirty="0"/>
              <a:t>各种大规模科学</a:t>
            </a:r>
            <a:r>
              <a:rPr lang="zh-CN" altLang="en-US" dirty="0" smtClean="0"/>
              <a:t>计算、工程</a:t>
            </a:r>
            <a:r>
              <a:rPr lang="zh-CN" altLang="en-US" dirty="0"/>
              <a:t>计算</a:t>
            </a:r>
            <a:r>
              <a:rPr lang="zh-CN" altLang="en-US" dirty="0" smtClean="0"/>
              <a:t>任务</a:t>
            </a:r>
            <a:r>
              <a:rPr lang="zh-CN" altLang="en-US" dirty="0"/>
              <a:t>及</a:t>
            </a:r>
            <a:r>
              <a:rPr lang="zh-CN" altLang="en-US" dirty="0" smtClean="0"/>
              <a:t>云</a:t>
            </a:r>
            <a:r>
              <a:rPr lang="zh-CN" altLang="en-US" dirty="0"/>
              <a:t>计算</a:t>
            </a:r>
            <a:r>
              <a:rPr lang="zh-CN" altLang="en-US" dirty="0" smtClean="0"/>
              <a:t>服务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4687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804" y="2479566"/>
            <a:ext cx="14423603" cy="591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70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7772</TotalTime>
  <Words>1073</Words>
  <Application>Microsoft Office PowerPoint</Application>
  <PresentationFormat>自定义</PresentationFormat>
  <Paragraphs>270</Paragraphs>
  <Slides>36</Slides>
  <Notes>1</Notes>
  <HiddenSlides>0</HiddenSlides>
  <MMClips>0</MMClips>
  <ScaleCrop>false</ScaleCrop>
  <HeadingPairs>
    <vt:vector size="8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49" baseType="lpstr">
      <vt:lpstr>AppleSymbols</vt:lpstr>
      <vt:lpstr>BatangChe</vt:lpstr>
      <vt:lpstr>方正大黑简体</vt:lpstr>
      <vt:lpstr>黑体</vt:lpstr>
      <vt:lpstr>宋体</vt:lpstr>
      <vt:lpstr>微软雅黑</vt:lpstr>
      <vt:lpstr>Arial</vt:lpstr>
      <vt:lpstr>Calibri</vt:lpstr>
      <vt:lpstr>Calibri Light</vt:lpstr>
      <vt:lpstr>Times New Roman</vt:lpstr>
      <vt:lpstr>Wingdings</vt:lpstr>
      <vt:lpstr>Office 主题</vt:lpstr>
      <vt:lpstr>Visio</vt:lpstr>
      <vt:lpstr>PowerPoint 演示文稿</vt:lpstr>
      <vt:lpstr>超算资源介绍</vt:lpstr>
      <vt:lpstr>PowerPoint 演示文稿</vt:lpstr>
      <vt:lpstr>六个国家超级计算中心</vt:lpstr>
      <vt:lpstr>PowerPoint 演示文稿</vt:lpstr>
      <vt:lpstr>天津超算-天河一号</vt:lpstr>
      <vt:lpstr>PowerPoint 演示文稿</vt:lpstr>
      <vt:lpstr>深圳超算-曙光6000</vt:lpstr>
      <vt:lpstr>PowerPoint 演示文稿</vt:lpstr>
      <vt:lpstr>长沙超算-天河一号</vt:lpstr>
      <vt:lpstr>PowerPoint 演示文稿</vt:lpstr>
      <vt:lpstr>济南超算-神威蓝光</vt:lpstr>
      <vt:lpstr>PowerPoint 演示文稿</vt:lpstr>
      <vt:lpstr>广州超算-天河二号</vt:lpstr>
      <vt:lpstr>广州超算-天河二号</vt:lpstr>
      <vt:lpstr>广州超算-天河二号</vt:lpstr>
      <vt:lpstr>广州超算-天河二号</vt:lpstr>
      <vt:lpstr>广州超算-天河二号</vt:lpstr>
      <vt:lpstr>广州超算-天河二号</vt:lpstr>
      <vt:lpstr>广州超算-天河二号</vt:lpstr>
      <vt:lpstr>广州超算-天河二号</vt:lpstr>
      <vt:lpstr>广州超算-天河二号</vt:lpstr>
      <vt:lpstr>广州超算-天河二号</vt:lpstr>
      <vt:lpstr>PowerPoint 演示文稿</vt:lpstr>
      <vt:lpstr>无锡超算-神威·太湖之光</vt:lpstr>
      <vt:lpstr>无锡超算-神威·太湖之光</vt:lpstr>
      <vt:lpstr>无锡超算-神威·太湖之光</vt:lpstr>
      <vt:lpstr>无锡超算-神威·太湖之光</vt:lpstr>
      <vt:lpstr>无锡超算-神威·太湖之光</vt:lpstr>
      <vt:lpstr>无锡超算-神威·太湖之光</vt:lpstr>
      <vt:lpstr>无锡超算-神威·太湖之光</vt:lpstr>
      <vt:lpstr>无锡超算-神威·太湖之光</vt:lpstr>
      <vt:lpstr>无锡超算-神威·太湖之光</vt:lpstr>
      <vt:lpstr>无锡超算-神威·太湖之光</vt:lpstr>
      <vt:lpstr>其他各大超算资源配置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Yongli Hu</dc:creator>
  <cp:lastModifiedBy>LS</cp:lastModifiedBy>
  <cp:revision>725</cp:revision>
  <dcterms:created xsi:type="dcterms:W3CDTF">2016-02-24T02:36:00Z</dcterms:created>
  <dcterms:modified xsi:type="dcterms:W3CDTF">2017-10-30T03:04:10Z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