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6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412" r:id="rId3"/>
    <p:sldId id="418" r:id="rId4"/>
    <p:sldId id="413" r:id="rId5"/>
    <p:sldId id="416" r:id="rId6"/>
    <p:sldId id="414" r:id="rId7"/>
    <p:sldId id="421" r:id="rId8"/>
    <p:sldId id="415" r:id="rId9"/>
    <p:sldId id="422" r:id="rId10"/>
    <p:sldId id="434" r:id="rId11"/>
    <p:sldId id="386" r:id="rId12"/>
    <p:sldId id="364" r:id="rId13"/>
    <p:sldId id="366" r:id="rId14"/>
    <p:sldId id="424" r:id="rId15"/>
    <p:sldId id="423" r:id="rId16"/>
    <p:sldId id="367" r:id="rId17"/>
    <p:sldId id="369" r:id="rId18"/>
    <p:sldId id="370" r:id="rId19"/>
    <p:sldId id="387" r:id="rId20"/>
    <p:sldId id="394" r:id="rId21"/>
    <p:sldId id="392" r:id="rId22"/>
    <p:sldId id="371" r:id="rId23"/>
    <p:sldId id="391" r:id="rId24"/>
    <p:sldId id="435" r:id="rId25"/>
    <p:sldId id="373" r:id="rId26"/>
    <p:sldId id="408" r:id="rId27"/>
    <p:sldId id="404" r:id="rId28"/>
    <p:sldId id="409" r:id="rId29"/>
    <p:sldId id="426" r:id="rId30"/>
    <p:sldId id="436" r:id="rId31"/>
    <p:sldId id="425" r:id="rId32"/>
    <p:sldId id="427" r:id="rId33"/>
    <p:sldId id="428" r:id="rId34"/>
    <p:sldId id="429" r:id="rId35"/>
    <p:sldId id="430" r:id="rId36"/>
    <p:sldId id="431" r:id="rId37"/>
    <p:sldId id="258" r:id="rId38"/>
    <p:sldId id="433" r:id="rId39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070C0"/>
    <a:srgbClr val="00A1DA"/>
    <a:srgbClr val="2C5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71"/>
    <p:restoredTop sz="95540"/>
  </p:normalViewPr>
  <p:slideViewPr>
    <p:cSldViewPr>
      <p:cViewPr varScale="1">
        <p:scale>
          <a:sx n="80" d="100"/>
          <a:sy n="80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706" y="-9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63F7C1-4A3B-4924-B5CC-4F51AE4CF5B0}" type="doc">
      <dgm:prSet loTypeId="urn:microsoft.com/office/officeart/2005/8/layout/default#6" loCatId="list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zh-CN" altLang="en-US"/>
        </a:p>
      </dgm:t>
    </dgm:pt>
    <dgm:pt modelId="{6F58B12A-62EA-42D4-9B28-78E7A06D8A4D}">
      <dgm:prSet phldrT="[文本]" custT="1"/>
      <dgm:spPr>
        <a:solidFill>
          <a:srgbClr val="CCCC00"/>
        </a:solidFill>
      </dgm:spPr>
      <dgm:t>
        <a:bodyPr/>
        <a:lstStyle/>
        <a:p>
          <a:r>
            <a:rPr lang="en-US" altLang="zh-CN" sz="2000" dirty="0" smtClean="0">
              <a:solidFill>
                <a:schemeClr val="accent1">
                  <a:lumMod val="50000"/>
                </a:schemeClr>
              </a:solidFill>
            </a:rPr>
            <a:t>7*24</a:t>
          </a:r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小时</a:t>
          </a:r>
        </a:p>
        <a:p>
          <a:r>
            <a:rPr lang="en-US" altLang="zh-CN" sz="2000" dirty="0" smtClean="0">
              <a:solidFill>
                <a:schemeClr val="accent1">
                  <a:lumMod val="50000"/>
                </a:schemeClr>
              </a:solidFill>
            </a:rPr>
            <a:t>OITS</a:t>
          </a:r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在线</a:t>
          </a:r>
          <a:r>
            <a:rPr lang="en-US" altLang="zh-CN" sz="2000" dirty="0" smtClean="0">
              <a:solidFill>
                <a:schemeClr val="accent1">
                  <a:lumMod val="50000"/>
                </a:schemeClr>
              </a:solidFill>
            </a:rPr>
            <a:t>IT</a:t>
          </a:r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服务</a:t>
          </a:r>
          <a:endParaRPr lang="zh-CN" altLang="en-US" sz="2000" dirty="0">
            <a:solidFill>
              <a:schemeClr val="accent1">
                <a:lumMod val="50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A28463A2-95D6-4BD8-889A-1EFBA13730E3}" type="parTrans" cxnId="{2D987D86-C6CF-4336-9144-718A6222A5B7}">
      <dgm:prSet/>
      <dgm:spPr/>
      <dgm:t>
        <a:bodyPr/>
        <a:lstStyle/>
        <a:p>
          <a:endParaRPr lang="zh-CN" altLang="en-US" sz="2800">
            <a:latin typeface="微软雅黑" pitchFamily="34" charset="-122"/>
            <a:ea typeface="微软雅黑" pitchFamily="34" charset="-122"/>
          </a:endParaRPr>
        </a:p>
      </dgm:t>
    </dgm:pt>
    <dgm:pt modelId="{6FF4F027-2C49-4CF6-B8CE-31387B9C4E96}" type="sibTrans" cxnId="{2D987D86-C6CF-4336-9144-718A6222A5B7}">
      <dgm:prSet/>
      <dgm:spPr/>
      <dgm:t>
        <a:bodyPr/>
        <a:lstStyle/>
        <a:p>
          <a:endParaRPr lang="zh-CN" altLang="en-US" sz="2800">
            <a:latin typeface="微软雅黑" pitchFamily="34" charset="-122"/>
            <a:ea typeface="微软雅黑" pitchFamily="34" charset="-122"/>
          </a:endParaRPr>
        </a:p>
      </dgm:t>
    </dgm:pt>
    <dgm:pt modelId="{52BA4389-0F51-8647-A6B0-2D1429DAE21A}">
      <dgm:prSet custT="1"/>
      <dgm:spPr>
        <a:solidFill>
          <a:schemeClr val="accent6"/>
        </a:solidFill>
      </dgm:spPr>
      <dgm:t>
        <a:bodyPr/>
        <a:lstStyle/>
        <a:p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超算公有云服务</a:t>
          </a:r>
          <a:endParaRPr lang="zh-CN" altLang="en-US" sz="2000" dirty="0">
            <a:solidFill>
              <a:schemeClr val="accent1">
                <a:lumMod val="5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3A0A9314-93BA-604D-ADAE-9828C1E089BB}" type="parTrans" cxnId="{9DE0DBF2-27A7-964B-AA38-C7B9543F127F}">
      <dgm:prSet/>
      <dgm:spPr/>
      <dgm:t>
        <a:bodyPr/>
        <a:lstStyle/>
        <a:p>
          <a:endParaRPr lang="zh-CN" altLang="en-US"/>
        </a:p>
      </dgm:t>
    </dgm:pt>
    <dgm:pt modelId="{6FD5BA52-9A5E-C347-880E-A5745BEC0DBE}" type="sibTrans" cxnId="{9DE0DBF2-27A7-964B-AA38-C7B9543F127F}">
      <dgm:prSet/>
      <dgm:spPr/>
      <dgm:t>
        <a:bodyPr/>
        <a:lstStyle/>
        <a:p>
          <a:endParaRPr lang="zh-CN" altLang="en-US"/>
        </a:p>
      </dgm:t>
    </dgm:pt>
    <dgm:pt modelId="{48A6B878-76AB-44DA-825F-3D8306884D92}">
      <dgm:prSet phldrT="[文本]" custT="1"/>
      <dgm:spPr>
        <a:solidFill>
          <a:srgbClr val="92D050"/>
        </a:solidFill>
      </dgm:spPr>
      <dgm:t>
        <a:bodyPr/>
        <a:lstStyle/>
        <a:p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并行</a:t>
          </a:r>
          <a:r>
            <a:rPr lang="en-US" altLang="zh-CN" sz="2000" dirty="0" smtClean="0">
              <a:solidFill>
                <a:schemeClr val="accent1">
                  <a:lumMod val="50000"/>
                </a:schemeClr>
              </a:solidFill>
            </a:rPr>
            <a:t>®</a:t>
          </a:r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超算</a:t>
          </a:r>
        </a:p>
        <a:p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混合云平台</a:t>
          </a:r>
          <a:endParaRPr lang="zh-CN" altLang="en-US" sz="2000" dirty="0">
            <a:solidFill>
              <a:schemeClr val="accent1">
                <a:lumMod val="50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6BD65BD3-BB93-420C-9A54-53F3068FFB34}" type="sibTrans" cxnId="{9A5801E1-C91F-435A-BE42-19E9B56B4BBF}">
      <dgm:prSet/>
      <dgm:spPr/>
      <dgm:t>
        <a:bodyPr/>
        <a:lstStyle/>
        <a:p>
          <a:endParaRPr lang="zh-CN" altLang="en-US" sz="2800"/>
        </a:p>
      </dgm:t>
    </dgm:pt>
    <dgm:pt modelId="{B81B6E9B-D7FA-4270-A80F-FCCBD4FAB8A1}" type="parTrans" cxnId="{9A5801E1-C91F-435A-BE42-19E9B56B4BBF}">
      <dgm:prSet/>
      <dgm:spPr/>
      <dgm:t>
        <a:bodyPr/>
        <a:lstStyle/>
        <a:p>
          <a:endParaRPr lang="zh-CN" altLang="en-US" sz="2800"/>
        </a:p>
      </dgm:t>
    </dgm:pt>
    <dgm:pt modelId="{EBB18AD7-63FC-4F42-A896-064BFA9F766E}" type="pres">
      <dgm:prSet presAssocID="{7163F7C1-4A3B-4924-B5CC-4F51AE4CF5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3DBEB5F-8D82-4137-BDA2-FF193932360C}" type="pres">
      <dgm:prSet presAssocID="{48A6B878-76AB-44DA-825F-3D8306884D92}" presName="node" presStyleLbl="node1" presStyleIdx="0" presStyleCnt="3" custScaleX="129331" custLinFactNeighborX="808" custLinFactNeighborY="102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CBD463-6E08-4022-BE4D-474327DB3F19}" type="pres">
      <dgm:prSet presAssocID="{6BD65BD3-BB93-420C-9A54-53F3068FFB34}" presName="sibTrans" presStyleCnt="0"/>
      <dgm:spPr/>
    </dgm:pt>
    <dgm:pt modelId="{A962F234-F926-4B5D-AF3A-2D919281C4AF}" type="pres">
      <dgm:prSet presAssocID="{6F58B12A-62EA-42D4-9B28-78E7A06D8A4D}" presName="node" presStyleLbl="node1" presStyleIdx="1" presStyleCnt="3" custScaleX="129331" custLinFactNeighborY="-146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F6B6CB-D267-49AD-8EFA-CE4183B60EEC}" type="pres">
      <dgm:prSet presAssocID="{6FF4F027-2C49-4CF6-B8CE-31387B9C4E96}" presName="sibTrans" presStyleCnt="0"/>
      <dgm:spPr/>
    </dgm:pt>
    <dgm:pt modelId="{052C0C2C-25AD-AD4A-B07E-D32F1AC824CB}" type="pres">
      <dgm:prSet presAssocID="{52BA4389-0F51-8647-A6B0-2D1429DAE21A}" presName="node" presStyleLbl="node1" presStyleIdx="2" presStyleCnt="3" custScaleX="129117" custLinFactNeighborY="-544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B5C1154-5258-A944-B54F-7FB5A13B9D51}" type="presOf" srcId="{48A6B878-76AB-44DA-825F-3D8306884D92}" destId="{A3DBEB5F-8D82-4137-BDA2-FF193932360C}" srcOrd="0" destOrd="0" presId="urn:microsoft.com/office/officeart/2005/8/layout/default#6"/>
    <dgm:cxn modelId="{2D987D86-C6CF-4336-9144-718A6222A5B7}" srcId="{7163F7C1-4A3B-4924-B5CC-4F51AE4CF5B0}" destId="{6F58B12A-62EA-42D4-9B28-78E7A06D8A4D}" srcOrd="1" destOrd="0" parTransId="{A28463A2-95D6-4BD8-889A-1EFBA13730E3}" sibTransId="{6FF4F027-2C49-4CF6-B8CE-31387B9C4E96}"/>
    <dgm:cxn modelId="{4931B03B-E2E1-C94C-AB0C-4CC7A1065B8D}" type="presOf" srcId="{7163F7C1-4A3B-4924-B5CC-4F51AE4CF5B0}" destId="{EBB18AD7-63FC-4F42-A896-064BFA9F766E}" srcOrd="0" destOrd="0" presId="urn:microsoft.com/office/officeart/2005/8/layout/default#6"/>
    <dgm:cxn modelId="{9A5801E1-C91F-435A-BE42-19E9B56B4BBF}" srcId="{7163F7C1-4A3B-4924-B5CC-4F51AE4CF5B0}" destId="{48A6B878-76AB-44DA-825F-3D8306884D92}" srcOrd="0" destOrd="0" parTransId="{B81B6E9B-D7FA-4270-A80F-FCCBD4FAB8A1}" sibTransId="{6BD65BD3-BB93-420C-9A54-53F3068FFB34}"/>
    <dgm:cxn modelId="{8D175AB8-5176-CE44-9048-732ED83E88D6}" type="presOf" srcId="{6F58B12A-62EA-42D4-9B28-78E7A06D8A4D}" destId="{A962F234-F926-4B5D-AF3A-2D919281C4AF}" srcOrd="0" destOrd="0" presId="urn:microsoft.com/office/officeart/2005/8/layout/default#6"/>
    <dgm:cxn modelId="{D2643761-81F3-B942-8808-7A8222515999}" type="presOf" srcId="{52BA4389-0F51-8647-A6B0-2D1429DAE21A}" destId="{052C0C2C-25AD-AD4A-B07E-D32F1AC824CB}" srcOrd="0" destOrd="0" presId="urn:microsoft.com/office/officeart/2005/8/layout/default#6"/>
    <dgm:cxn modelId="{9DE0DBF2-27A7-964B-AA38-C7B9543F127F}" srcId="{7163F7C1-4A3B-4924-B5CC-4F51AE4CF5B0}" destId="{52BA4389-0F51-8647-A6B0-2D1429DAE21A}" srcOrd="2" destOrd="0" parTransId="{3A0A9314-93BA-604D-ADAE-9828C1E089BB}" sibTransId="{6FD5BA52-9A5E-C347-880E-A5745BEC0DBE}"/>
    <dgm:cxn modelId="{5C308416-B994-4C43-9761-021A31CAA882}" type="presParOf" srcId="{EBB18AD7-63FC-4F42-A896-064BFA9F766E}" destId="{A3DBEB5F-8D82-4137-BDA2-FF193932360C}" srcOrd="0" destOrd="0" presId="urn:microsoft.com/office/officeart/2005/8/layout/default#6"/>
    <dgm:cxn modelId="{AE512D73-26E4-6A40-8631-139B42434AA4}" type="presParOf" srcId="{EBB18AD7-63FC-4F42-A896-064BFA9F766E}" destId="{36CBD463-6E08-4022-BE4D-474327DB3F19}" srcOrd="1" destOrd="0" presId="urn:microsoft.com/office/officeart/2005/8/layout/default#6"/>
    <dgm:cxn modelId="{CD3F1D90-23EE-E64E-ABF3-451F1434B1BC}" type="presParOf" srcId="{EBB18AD7-63FC-4F42-A896-064BFA9F766E}" destId="{A962F234-F926-4B5D-AF3A-2D919281C4AF}" srcOrd="2" destOrd="0" presId="urn:microsoft.com/office/officeart/2005/8/layout/default#6"/>
    <dgm:cxn modelId="{5502F2D8-FEB9-0443-B00B-1FCED08C57B6}" type="presParOf" srcId="{EBB18AD7-63FC-4F42-A896-064BFA9F766E}" destId="{A9F6B6CB-D267-49AD-8EFA-CE4183B60EEC}" srcOrd="3" destOrd="0" presId="urn:microsoft.com/office/officeart/2005/8/layout/default#6"/>
    <dgm:cxn modelId="{70BA9D0C-3D59-684F-9E3C-AC0C8622E549}" type="presParOf" srcId="{EBB18AD7-63FC-4F42-A896-064BFA9F766E}" destId="{052C0C2C-25AD-AD4A-B07E-D32F1AC824CB}" srcOrd="4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63F7C1-4A3B-4924-B5CC-4F51AE4CF5B0}" type="doc">
      <dgm:prSet loTypeId="urn:microsoft.com/office/officeart/2005/8/layout/default#6" loCatId="list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zh-CN" altLang="en-US"/>
        </a:p>
      </dgm:t>
    </dgm:pt>
    <dgm:pt modelId="{6F58B12A-62EA-42D4-9B28-78E7A06D8A4D}">
      <dgm:prSet phldrT="[文本]" custT="1"/>
      <dgm:spPr>
        <a:solidFill>
          <a:srgbClr val="CCCC00"/>
        </a:solidFill>
      </dgm:spPr>
      <dgm:t>
        <a:bodyPr/>
        <a:lstStyle/>
        <a:p>
          <a:r>
            <a:rPr lang="en-US" altLang="zh-CN" sz="2000" dirty="0" smtClean="0">
              <a:solidFill>
                <a:schemeClr val="accent1">
                  <a:lumMod val="50000"/>
                </a:schemeClr>
              </a:solidFill>
            </a:rPr>
            <a:t>EITS</a:t>
          </a:r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私有云</a:t>
          </a:r>
        </a:p>
        <a:p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运营服务</a:t>
          </a:r>
          <a:endParaRPr lang="zh-CN" altLang="en-US" sz="2000" dirty="0">
            <a:solidFill>
              <a:schemeClr val="accent1">
                <a:lumMod val="50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A28463A2-95D6-4BD8-889A-1EFBA13730E3}" type="parTrans" cxnId="{2D987D86-C6CF-4336-9144-718A6222A5B7}">
      <dgm:prSet/>
      <dgm:spPr/>
      <dgm:t>
        <a:bodyPr/>
        <a:lstStyle/>
        <a:p>
          <a:endParaRPr lang="zh-CN" altLang="en-US" sz="2800">
            <a:latin typeface="微软雅黑" pitchFamily="34" charset="-122"/>
            <a:ea typeface="微软雅黑" pitchFamily="34" charset="-122"/>
          </a:endParaRPr>
        </a:p>
      </dgm:t>
    </dgm:pt>
    <dgm:pt modelId="{6FF4F027-2C49-4CF6-B8CE-31387B9C4E96}" type="sibTrans" cxnId="{2D987D86-C6CF-4336-9144-718A6222A5B7}">
      <dgm:prSet/>
      <dgm:spPr/>
      <dgm:t>
        <a:bodyPr/>
        <a:lstStyle/>
        <a:p>
          <a:endParaRPr lang="zh-CN" altLang="en-US" sz="2800">
            <a:latin typeface="微软雅黑" pitchFamily="34" charset="-122"/>
            <a:ea typeface="微软雅黑" pitchFamily="34" charset="-122"/>
          </a:endParaRPr>
        </a:p>
      </dgm:t>
    </dgm:pt>
    <dgm:pt modelId="{52BA4389-0F51-8647-A6B0-2D1429DAE21A}">
      <dgm:prSet custT="1"/>
      <dgm:spPr>
        <a:solidFill>
          <a:schemeClr val="accent6"/>
        </a:solidFill>
      </dgm:spPr>
      <dgm:t>
        <a:bodyPr/>
        <a:lstStyle/>
        <a:p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线下驻场巡检</a:t>
          </a:r>
        </a:p>
        <a:p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运维服务</a:t>
          </a:r>
          <a:endParaRPr lang="zh-CN" altLang="en-US" sz="2000" dirty="0">
            <a:solidFill>
              <a:schemeClr val="accent1">
                <a:lumMod val="5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3A0A9314-93BA-604D-ADAE-9828C1E089BB}" type="parTrans" cxnId="{9DE0DBF2-27A7-964B-AA38-C7B9543F127F}">
      <dgm:prSet/>
      <dgm:spPr/>
      <dgm:t>
        <a:bodyPr/>
        <a:lstStyle/>
        <a:p>
          <a:endParaRPr lang="zh-CN" altLang="en-US"/>
        </a:p>
      </dgm:t>
    </dgm:pt>
    <dgm:pt modelId="{6FD5BA52-9A5E-C347-880E-A5745BEC0DBE}" type="sibTrans" cxnId="{9DE0DBF2-27A7-964B-AA38-C7B9543F127F}">
      <dgm:prSet/>
      <dgm:spPr/>
      <dgm:t>
        <a:bodyPr/>
        <a:lstStyle/>
        <a:p>
          <a:endParaRPr lang="zh-CN" altLang="en-US"/>
        </a:p>
      </dgm:t>
    </dgm:pt>
    <dgm:pt modelId="{48A6B878-76AB-44DA-825F-3D8306884D92}">
      <dgm:prSet phldrT="[文本]" custT="1"/>
      <dgm:spPr>
        <a:solidFill>
          <a:srgbClr val="92D050"/>
        </a:solidFill>
      </dgm:spPr>
      <dgm:t>
        <a:bodyPr/>
        <a:lstStyle/>
        <a:p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并行</a:t>
          </a:r>
          <a:r>
            <a:rPr lang="en-US" altLang="zh-CN" sz="2000" dirty="0" smtClean="0">
              <a:solidFill>
                <a:schemeClr val="accent1">
                  <a:lumMod val="50000"/>
                </a:schemeClr>
              </a:solidFill>
            </a:rPr>
            <a:t>®</a:t>
          </a:r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超算</a:t>
          </a:r>
        </a:p>
        <a:p>
          <a:r>
            <a:rPr lang="zh-CN" altLang="en-US" sz="2000" dirty="0" smtClean="0">
              <a:solidFill>
                <a:schemeClr val="accent1">
                  <a:lumMod val="50000"/>
                </a:schemeClr>
              </a:solidFill>
            </a:rPr>
            <a:t>私有云平台</a:t>
          </a:r>
          <a:endParaRPr lang="zh-CN" altLang="en-US" sz="2000" dirty="0">
            <a:solidFill>
              <a:schemeClr val="accent1">
                <a:lumMod val="50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6BD65BD3-BB93-420C-9A54-53F3068FFB34}" type="sibTrans" cxnId="{9A5801E1-C91F-435A-BE42-19E9B56B4BBF}">
      <dgm:prSet/>
      <dgm:spPr/>
      <dgm:t>
        <a:bodyPr/>
        <a:lstStyle/>
        <a:p>
          <a:endParaRPr lang="zh-CN" altLang="en-US" sz="2800"/>
        </a:p>
      </dgm:t>
    </dgm:pt>
    <dgm:pt modelId="{B81B6E9B-D7FA-4270-A80F-FCCBD4FAB8A1}" type="parTrans" cxnId="{9A5801E1-C91F-435A-BE42-19E9B56B4BBF}">
      <dgm:prSet/>
      <dgm:spPr/>
      <dgm:t>
        <a:bodyPr/>
        <a:lstStyle/>
        <a:p>
          <a:endParaRPr lang="zh-CN" altLang="en-US" sz="2800"/>
        </a:p>
      </dgm:t>
    </dgm:pt>
    <dgm:pt modelId="{EBB18AD7-63FC-4F42-A896-064BFA9F766E}" type="pres">
      <dgm:prSet presAssocID="{7163F7C1-4A3B-4924-B5CC-4F51AE4CF5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3DBEB5F-8D82-4137-BDA2-FF193932360C}" type="pres">
      <dgm:prSet presAssocID="{48A6B878-76AB-44DA-825F-3D8306884D92}" presName="node" presStyleLbl="node1" presStyleIdx="0" presStyleCnt="3" custScaleX="129331" custLinFactNeighborX="808" custLinFactNeighborY="102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CBD463-6E08-4022-BE4D-474327DB3F19}" type="pres">
      <dgm:prSet presAssocID="{6BD65BD3-BB93-420C-9A54-53F3068FFB34}" presName="sibTrans" presStyleCnt="0"/>
      <dgm:spPr/>
    </dgm:pt>
    <dgm:pt modelId="{A962F234-F926-4B5D-AF3A-2D919281C4AF}" type="pres">
      <dgm:prSet presAssocID="{6F58B12A-62EA-42D4-9B28-78E7A06D8A4D}" presName="node" presStyleLbl="node1" presStyleIdx="1" presStyleCnt="3" custScaleX="129331" custLinFactNeighborY="-146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F6B6CB-D267-49AD-8EFA-CE4183B60EEC}" type="pres">
      <dgm:prSet presAssocID="{6FF4F027-2C49-4CF6-B8CE-31387B9C4E96}" presName="sibTrans" presStyleCnt="0"/>
      <dgm:spPr/>
    </dgm:pt>
    <dgm:pt modelId="{052C0C2C-25AD-AD4A-B07E-D32F1AC824CB}" type="pres">
      <dgm:prSet presAssocID="{52BA4389-0F51-8647-A6B0-2D1429DAE21A}" presName="node" presStyleLbl="node1" presStyleIdx="2" presStyleCnt="3" custScaleX="129117" custLinFactNeighborY="-544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DE0DBF2-27A7-964B-AA38-C7B9543F127F}" srcId="{7163F7C1-4A3B-4924-B5CC-4F51AE4CF5B0}" destId="{52BA4389-0F51-8647-A6B0-2D1429DAE21A}" srcOrd="2" destOrd="0" parTransId="{3A0A9314-93BA-604D-ADAE-9828C1E089BB}" sibTransId="{6FD5BA52-9A5E-C347-880E-A5745BEC0DBE}"/>
    <dgm:cxn modelId="{50FF75BD-955B-634D-A24F-D6AC5F5DE932}" type="presOf" srcId="{48A6B878-76AB-44DA-825F-3D8306884D92}" destId="{A3DBEB5F-8D82-4137-BDA2-FF193932360C}" srcOrd="0" destOrd="0" presId="urn:microsoft.com/office/officeart/2005/8/layout/default#6"/>
    <dgm:cxn modelId="{2D987D86-C6CF-4336-9144-718A6222A5B7}" srcId="{7163F7C1-4A3B-4924-B5CC-4F51AE4CF5B0}" destId="{6F58B12A-62EA-42D4-9B28-78E7A06D8A4D}" srcOrd="1" destOrd="0" parTransId="{A28463A2-95D6-4BD8-889A-1EFBA13730E3}" sibTransId="{6FF4F027-2C49-4CF6-B8CE-31387B9C4E96}"/>
    <dgm:cxn modelId="{931DF4BC-1E14-7244-B4A9-27C43FBE165F}" type="presOf" srcId="{52BA4389-0F51-8647-A6B0-2D1429DAE21A}" destId="{052C0C2C-25AD-AD4A-B07E-D32F1AC824CB}" srcOrd="0" destOrd="0" presId="urn:microsoft.com/office/officeart/2005/8/layout/default#6"/>
    <dgm:cxn modelId="{4A4DC845-9B21-7142-BE00-F57A58BE51D7}" type="presOf" srcId="{6F58B12A-62EA-42D4-9B28-78E7A06D8A4D}" destId="{A962F234-F926-4B5D-AF3A-2D919281C4AF}" srcOrd="0" destOrd="0" presId="urn:microsoft.com/office/officeart/2005/8/layout/default#6"/>
    <dgm:cxn modelId="{9A5801E1-C91F-435A-BE42-19E9B56B4BBF}" srcId="{7163F7C1-4A3B-4924-B5CC-4F51AE4CF5B0}" destId="{48A6B878-76AB-44DA-825F-3D8306884D92}" srcOrd="0" destOrd="0" parTransId="{B81B6E9B-D7FA-4270-A80F-FCCBD4FAB8A1}" sibTransId="{6BD65BD3-BB93-420C-9A54-53F3068FFB34}"/>
    <dgm:cxn modelId="{115ACABF-7A60-5E4A-B26B-7673ADCDC7AB}" type="presOf" srcId="{7163F7C1-4A3B-4924-B5CC-4F51AE4CF5B0}" destId="{EBB18AD7-63FC-4F42-A896-064BFA9F766E}" srcOrd="0" destOrd="0" presId="urn:microsoft.com/office/officeart/2005/8/layout/default#6"/>
    <dgm:cxn modelId="{1263E84A-2103-754E-9258-980C9DF9B302}" type="presParOf" srcId="{EBB18AD7-63FC-4F42-A896-064BFA9F766E}" destId="{A3DBEB5F-8D82-4137-BDA2-FF193932360C}" srcOrd="0" destOrd="0" presId="urn:microsoft.com/office/officeart/2005/8/layout/default#6"/>
    <dgm:cxn modelId="{37B0D1EE-8A33-9A41-92CB-BF753EC28B32}" type="presParOf" srcId="{EBB18AD7-63FC-4F42-A896-064BFA9F766E}" destId="{36CBD463-6E08-4022-BE4D-474327DB3F19}" srcOrd="1" destOrd="0" presId="urn:microsoft.com/office/officeart/2005/8/layout/default#6"/>
    <dgm:cxn modelId="{8942B372-5842-1044-82B1-90C2A50FBC43}" type="presParOf" srcId="{EBB18AD7-63FC-4F42-A896-064BFA9F766E}" destId="{A962F234-F926-4B5D-AF3A-2D919281C4AF}" srcOrd="2" destOrd="0" presId="urn:microsoft.com/office/officeart/2005/8/layout/default#6"/>
    <dgm:cxn modelId="{2B9F4D8B-8519-A349-ABA6-AD757278F2E0}" type="presParOf" srcId="{EBB18AD7-63FC-4F42-A896-064BFA9F766E}" destId="{A9F6B6CB-D267-49AD-8EFA-CE4183B60EEC}" srcOrd="3" destOrd="0" presId="urn:microsoft.com/office/officeart/2005/8/layout/default#6"/>
    <dgm:cxn modelId="{F67D7FA0-7400-A648-8D39-9039617D36CF}" type="presParOf" srcId="{EBB18AD7-63FC-4F42-A896-064BFA9F766E}" destId="{052C0C2C-25AD-AD4A-B07E-D32F1AC824CB}" srcOrd="4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BEB5F-8D82-4137-BDA2-FF193932360C}">
      <dsp:nvSpPr>
        <dsp:cNvPr id="0" name=""/>
        <dsp:cNvSpPr/>
      </dsp:nvSpPr>
      <dsp:spPr>
        <a:xfrm>
          <a:off x="1987" y="981147"/>
          <a:ext cx="2049732" cy="950924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并行</a:t>
          </a:r>
          <a:r>
            <a:rPr lang="en-US" altLang="zh-CN" sz="2000" kern="1200" dirty="0" smtClean="0">
              <a:solidFill>
                <a:schemeClr val="accent1">
                  <a:lumMod val="50000"/>
                </a:schemeClr>
              </a:solidFill>
            </a:rPr>
            <a:t>®</a:t>
          </a: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超算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混合云平台</a:t>
          </a:r>
          <a:endParaRPr lang="zh-CN" altLang="en-US" sz="2000" kern="1200" dirty="0">
            <a:solidFill>
              <a:schemeClr val="accent1">
                <a:lumMod val="50000"/>
              </a:schemeClr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987" y="981147"/>
        <a:ext cx="2049732" cy="950924"/>
      </dsp:txXfrm>
    </dsp:sp>
    <dsp:sp modelId="{A962F234-F926-4B5D-AF3A-2D919281C4AF}">
      <dsp:nvSpPr>
        <dsp:cNvPr id="0" name=""/>
        <dsp:cNvSpPr/>
      </dsp:nvSpPr>
      <dsp:spPr>
        <a:xfrm>
          <a:off x="993" y="2066890"/>
          <a:ext cx="2049732" cy="950924"/>
        </a:xfrm>
        <a:prstGeom prst="rect">
          <a:avLst/>
        </a:prstGeom>
        <a:solidFill>
          <a:srgbClr val="CC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solidFill>
                <a:schemeClr val="accent1">
                  <a:lumMod val="50000"/>
                </a:schemeClr>
              </a:solidFill>
            </a:rPr>
            <a:t>7*24</a:t>
          </a: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小时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solidFill>
                <a:schemeClr val="accent1">
                  <a:lumMod val="50000"/>
                </a:schemeClr>
              </a:solidFill>
            </a:rPr>
            <a:t>OITS</a:t>
          </a: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在线</a:t>
          </a:r>
          <a:r>
            <a:rPr lang="en-US" altLang="zh-CN" sz="2000" kern="1200" dirty="0" smtClean="0">
              <a:solidFill>
                <a:schemeClr val="accent1">
                  <a:lumMod val="50000"/>
                </a:schemeClr>
              </a:solidFill>
            </a:rPr>
            <a:t>IT</a:t>
          </a: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服务</a:t>
          </a:r>
          <a:endParaRPr lang="zh-CN" altLang="en-US" sz="2000" kern="1200" dirty="0">
            <a:solidFill>
              <a:schemeClr val="accent1">
                <a:lumMod val="50000"/>
              </a:schemeClr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993" y="2066890"/>
        <a:ext cx="2049732" cy="950924"/>
      </dsp:txXfrm>
    </dsp:sp>
    <dsp:sp modelId="{052C0C2C-25AD-AD4A-B07E-D32F1AC824CB}">
      <dsp:nvSpPr>
        <dsp:cNvPr id="0" name=""/>
        <dsp:cNvSpPr/>
      </dsp:nvSpPr>
      <dsp:spPr>
        <a:xfrm>
          <a:off x="2689" y="3138502"/>
          <a:ext cx="2046341" cy="95092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超算公有云服务</a:t>
          </a:r>
          <a:endParaRPr lang="zh-CN" altLang="en-US" sz="2000" kern="1200" dirty="0">
            <a:solidFill>
              <a:schemeClr val="accent1">
                <a:lumMod val="5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2689" y="3138502"/>
        <a:ext cx="2046341" cy="950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BEB5F-8D82-4137-BDA2-FF193932360C}">
      <dsp:nvSpPr>
        <dsp:cNvPr id="0" name=""/>
        <dsp:cNvSpPr/>
      </dsp:nvSpPr>
      <dsp:spPr>
        <a:xfrm>
          <a:off x="1987" y="981147"/>
          <a:ext cx="2049732" cy="950924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并行</a:t>
          </a:r>
          <a:r>
            <a:rPr lang="en-US" altLang="zh-CN" sz="2000" kern="1200" dirty="0" smtClean="0">
              <a:solidFill>
                <a:schemeClr val="accent1">
                  <a:lumMod val="50000"/>
                </a:schemeClr>
              </a:solidFill>
            </a:rPr>
            <a:t>®</a:t>
          </a: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超算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私有云平台</a:t>
          </a:r>
          <a:endParaRPr lang="zh-CN" altLang="en-US" sz="2000" kern="1200" dirty="0">
            <a:solidFill>
              <a:schemeClr val="accent1">
                <a:lumMod val="50000"/>
              </a:schemeClr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987" y="981147"/>
        <a:ext cx="2049732" cy="950924"/>
      </dsp:txXfrm>
    </dsp:sp>
    <dsp:sp modelId="{A962F234-F926-4B5D-AF3A-2D919281C4AF}">
      <dsp:nvSpPr>
        <dsp:cNvPr id="0" name=""/>
        <dsp:cNvSpPr/>
      </dsp:nvSpPr>
      <dsp:spPr>
        <a:xfrm>
          <a:off x="993" y="2066890"/>
          <a:ext cx="2049732" cy="950924"/>
        </a:xfrm>
        <a:prstGeom prst="rect">
          <a:avLst/>
        </a:prstGeom>
        <a:solidFill>
          <a:srgbClr val="CC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solidFill>
                <a:schemeClr val="accent1">
                  <a:lumMod val="50000"/>
                </a:schemeClr>
              </a:solidFill>
            </a:rPr>
            <a:t>EITS</a:t>
          </a: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私有云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运营服务</a:t>
          </a:r>
          <a:endParaRPr lang="zh-CN" altLang="en-US" sz="2000" kern="1200" dirty="0">
            <a:solidFill>
              <a:schemeClr val="accent1">
                <a:lumMod val="50000"/>
              </a:schemeClr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993" y="2066890"/>
        <a:ext cx="2049732" cy="950924"/>
      </dsp:txXfrm>
    </dsp:sp>
    <dsp:sp modelId="{052C0C2C-25AD-AD4A-B07E-D32F1AC824CB}">
      <dsp:nvSpPr>
        <dsp:cNvPr id="0" name=""/>
        <dsp:cNvSpPr/>
      </dsp:nvSpPr>
      <dsp:spPr>
        <a:xfrm>
          <a:off x="2689" y="3138502"/>
          <a:ext cx="2046341" cy="95092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线下驻场巡检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solidFill>
                <a:schemeClr val="accent1">
                  <a:lumMod val="50000"/>
                </a:schemeClr>
              </a:solidFill>
            </a:rPr>
            <a:t>运维服务</a:t>
          </a:r>
          <a:endParaRPr lang="zh-CN" altLang="en-US" sz="2000" kern="1200" dirty="0">
            <a:solidFill>
              <a:schemeClr val="accent1">
                <a:lumMod val="5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2689" y="3138502"/>
        <a:ext cx="2046341" cy="950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5686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E6068-036E-4D5F-A70B-07477ABB504A}" type="datetimeFigureOut">
              <a:rPr lang="zh-CN" altLang="en-US" smtClean="0"/>
              <a:pPr/>
              <a:t>2017-9-11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AB977-F897-4BB2-80AA-34FD48D15DC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768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22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大规模并行应用性能监控与管理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7720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基于应用</a:t>
            </a:r>
            <a:r>
              <a:rPr kumimoji="1" lang="zh-CN" altLang="en-US" smtClean="0"/>
              <a:t>运行特征雷达选型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7416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731520" lvl="1" indent="-36000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ü"/>
            </a:pPr>
            <a:r>
              <a:rPr lang="zh-CN" altLang="en-US" sz="2600" kern="1200" dirty="0" smtClean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文件系统是</a:t>
            </a:r>
            <a:r>
              <a:rPr lang="en-US" altLang="zh-CN" sz="2600" kern="1200" dirty="0" smtClean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GPFS</a:t>
            </a:r>
            <a:r>
              <a:rPr lang="zh-CN" altLang="en-US" sz="2600" kern="1200" dirty="0" smtClean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，所以</a:t>
            </a:r>
            <a:r>
              <a:rPr lang="en-US" altLang="zh-CN" sz="2600" kern="1200" dirty="0" smtClean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IO</a:t>
            </a:r>
            <a:r>
              <a:rPr lang="zh-CN" altLang="en-US" sz="2600" kern="1200" dirty="0" smtClean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节点的网络流量是与计算节点进行数据交互产生的；</a:t>
            </a:r>
          </a:p>
          <a:p>
            <a:pPr marL="731520" lvl="1" indent="-36000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ü"/>
            </a:pPr>
            <a:r>
              <a:rPr lang="zh-CN" altLang="en-US" sz="2600" kern="1200" dirty="0" smtClean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在计算节点的网络流量监控区域中，以太网流量的产生是计算节点与</a:t>
            </a:r>
            <a:r>
              <a:rPr lang="en-US" altLang="zh-CN" sz="2600" kern="1200" dirty="0" smtClean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IO</a:t>
            </a:r>
            <a:r>
              <a:rPr lang="zh-CN" altLang="en-US" sz="2600" kern="1200" dirty="0" smtClean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节点数据通信所致；</a:t>
            </a:r>
          </a:p>
          <a:p>
            <a:pPr marL="731520" lvl="1" indent="-36000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ü"/>
            </a:pPr>
            <a:r>
              <a:rPr lang="zh-CN" altLang="en-US" sz="2600" kern="1200" dirty="0" smtClean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在计算节点的网络流量监控区域中，</a:t>
            </a:r>
            <a:r>
              <a:rPr lang="en-US" altLang="zh-CN" sz="2600" kern="1200" dirty="0" smtClean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InfiniBand</a:t>
            </a:r>
            <a:r>
              <a:rPr lang="zh-CN" altLang="en-US" sz="2600" kern="1200" dirty="0" smtClean="0">
                <a:solidFill>
                  <a:schemeClr val="tx1"/>
                </a:solidFill>
                <a:latin typeface="+mn-lt"/>
                <a:ea typeface="微软雅黑" pitchFamily="34" charset="-122"/>
                <a:cs typeface="+mn-cs"/>
              </a:rPr>
              <a:t>网络流量的产生是计算节点间计算通信所致。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6687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基于应用</a:t>
            </a:r>
            <a:r>
              <a:rPr kumimoji="1" lang="zh-CN" altLang="en-US" smtClean="0"/>
              <a:t>运行特征雷达选型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646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379D2-09ED-49A3-9517-D17426B7BF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228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379D2-09ED-49A3-9517-D17426B7BF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42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512" y="2276872"/>
            <a:ext cx="9144000" cy="5760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大规模集群</a:t>
            </a:r>
            <a:r>
              <a:rPr lang="zh-CN" altLang="en-US" sz="3600" dirty="0" smtClean="0">
                <a:solidFill>
                  <a:srgbClr val="FF9300"/>
                </a:solidFill>
                <a:latin typeface="微软雅黑" pitchFamily="34" charset="-122"/>
                <a:ea typeface="微软雅黑" pitchFamily="34" charset="-122"/>
              </a:rPr>
              <a:t>应用性能</a:t>
            </a:r>
            <a:r>
              <a:rPr lang="zh-CN" altLang="en-US" sz="3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监控分析优化软件</a:t>
            </a:r>
            <a:endParaRPr lang="zh-CN" altLang="en-US" sz="3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63888" y="4149080"/>
            <a:ext cx="1807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chemeClr val="bg1"/>
                </a:solidFill>
              </a:rPr>
              <a:t>Version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800" dirty="0" smtClean="0">
                <a:solidFill>
                  <a:schemeClr val="bg1"/>
                </a:solidFill>
              </a:rPr>
              <a:t>8.0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2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资源增配依据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288" y="1450181"/>
            <a:ext cx="3808413" cy="4826000"/>
          </a:xfrm>
          <a:prstGeom prst="rect">
            <a:avLst/>
          </a:prstGeom>
          <a:noFill/>
          <a:ln w="2222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1376" y="1450181"/>
            <a:ext cx="3775075" cy="4826000"/>
          </a:xfrm>
          <a:prstGeom prst="rect">
            <a:avLst/>
          </a:prstGeom>
          <a:noFill/>
          <a:ln w="2222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6" name="文本框 5"/>
          <p:cNvSpPr txBox="1"/>
          <p:nvPr/>
        </p:nvSpPr>
        <p:spPr>
          <a:xfrm>
            <a:off x="5724128" y="630002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数据中心海量应用特征库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4" y="1879822"/>
            <a:ext cx="8097344" cy="43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19672" y="292494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smtClean="0"/>
              <a:t>帮助管理员提升</a:t>
            </a:r>
            <a:r>
              <a:rPr kumimoji="1" lang="zh-CN" altLang="en-US" sz="4000" dirty="0" smtClean="0"/>
              <a:t>管理效率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数据中心可视化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集群忙闲情况、整体运行状态一目了然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050"/>
            <a:ext cx="9194587" cy="688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一键显示集群异常节点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4000" cy="37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1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快速定位用户作业性能瓶颈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610646"/>
            <a:ext cx="6309930" cy="487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6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单节点多级指标关联展示</a:t>
            </a:r>
            <a:endParaRPr kumimoji="1" lang="zh-CN" altLang="en-US" dirty="0"/>
          </a:p>
        </p:txBody>
      </p:sp>
      <p:pic>
        <p:nvPicPr>
          <p:cNvPr id="4" name="图片 3" descr="Paramon-pro图例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14488"/>
            <a:ext cx="819297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32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 idx="4294967295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3600" dirty="0" smtClean="0"/>
              <a:t>多级指标关联</a:t>
            </a:r>
            <a:r>
              <a:rPr lang="zh-CN" altLang="en-US" sz="3600" dirty="0"/>
              <a:t>快速</a:t>
            </a:r>
            <a:r>
              <a:rPr lang="zh-CN" altLang="en-US" sz="3600" dirty="0" smtClean="0"/>
              <a:t>诊断集群性能</a:t>
            </a:r>
            <a:r>
              <a:rPr lang="zh-CN" altLang="en-US" sz="3600" dirty="0"/>
              <a:t>故障</a:t>
            </a:r>
          </a:p>
        </p:txBody>
      </p:sp>
      <p:pic>
        <p:nvPicPr>
          <p:cNvPr id="5" name="图片 5" descr="C:\Users\LBY\Documents\Paramon_LOG\paramonp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8" y="1392289"/>
            <a:ext cx="8334375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36"/>
          <p:cNvGrpSpPr/>
          <p:nvPr/>
        </p:nvGrpSpPr>
        <p:grpSpPr>
          <a:xfrm>
            <a:off x="469904" y="3984760"/>
            <a:ext cx="4341248" cy="1037229"/>
            <a:chOff x="1587" y="1861641"/>
            <a:chExt cx="1603374" cy="801687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" name="圆角矩形 6"/>
            <p:cNvSpPr/>
            <p:nvPr/>
          </p:nvSpPr>
          <p:spPr>
            <a:xfrm>
              <a:off x="1587" y="1861641"/>
              <a:ext cx="1603374" cy="801687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圆角矩形 4"/>
            <p:cNvSpPr/>
            <p:nvPr/>
          </p:nvSpPr>
          <p:spPr>
            <a:xfrm>
              <a:off x="26354" y="1885122"/>
              <a:ext cx="1556412" cy="75472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indent="-4572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b="1" dirty="0">
                  <a:latin typeface="+mj-lt"/>
                  <a:ea typeface="微软雅黑" pitchFamily="34" charset="-122"/>
                </a:rPr>
                <a:t>1.</a:t>
              </a:r>
              <a:r>
                <a:rPr lang="zh-CN" altLang="en-US" b="1" dirty="0">
                  <a:latin typeface="+mj-lt"/>
                  <a:ea typeface="微软雅黑" pitchFamily="34" charset="-122"/>
                </a:rPr>
                <a:t>计算节点（如左下蓝框选中节点）在网络流量监控区域中，包括以太网流量和</a:t>
              </a:r>
              <a:r>
                <a:rPr lang="en-US" b="1" dirty="0" err="1">
                  <a:latin typeface="+mj-lt"/>
                  <a:ea typeface="微软雅黑" pitchFamily="34" charset="-122"/>
                </a:rPr>
                <a:t>InfiniBand</a:t>
              </a:r>
              <a:r>
                <a:rPr lang="zh-CN" altLang="en-US" b="1" dirty="0">
                  <a:latin typeface="+mj-lt"/>
                  <a:ea typeface="微软雅黑" pitchFamily="34" charset="-122"/>
                </a:rPr>
                <a:t>网络流量。</a:t>
              </a:r>
              <a:endParaRPr lang="en-US" altLang="zh-CN" b="1" dirty="0">
                <a:latin typeface="+mj-lt"/>
                <a:ea typeface="微软雅黑" pitchFamily="34" charset="-122"/>
              </a:endParaRPr>
            </a:p>
          </p:txBody>
        </p:sp>
      </p:grpSp>
      <p:grpSp>
        <p:nvGrpSpPr>
          <p:cNvPr id="9" name="组合 36"/>
          <p:cNvGrpSpPr/>
          <p:nvPr/>
        </p:nvGrpSpPr>
        <p:grpSpPr>
          <a:xfrm>
            <a:off x="3407705" y="5417319"/>
            <a:ext cx="3794953" cy="1037229"/>
            <a:chOff x="1587" y="1861641"/>
            <a:chExt cx="1603374" cy="801687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圆角矩形 9"/>
            <p:cNvSpPr/>
            <p:nvPr/>
          </p:nvSpPr>
          <p:spPr>
            <a:xfrm>
              <a:off x="1587" y="1861641"/>
              <a:ext cx="1603374" cy="801687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圆角矩形 4"/>
            <p:cNvSpPr/>
            <p:nvPr/>
          </p:nvSpPr>
          <p:spPr>
            <a:xfrm>
              <a:off x="26354" y="1885122"/>
              <a:ext cx="1556412" cy="75472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indent="-4572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b="1" dirty="0">
                  <a:latin typeface="+mj-lt"/>
                  <a:ea typeface="微软雅黑" pitchFamily="34" charset="-122"/>
                </a:rPr>
                <a:t>2.</a:t>
              </a:r>
              <a:r>
                <a:rPr lang="zh-CN" altLang="en-US" b="1" dirty="0">
                  <a:latin typeface="+mj-lt"/>
                  <a:ea typeface="微软雅黑" pitchFamily="34" charset="-122"/>
                </a:rPr>
                <a:t>计算节点出现以太网流量时，</a:t>
              </a:r>
              <a:r>
                <a:rPr lang="en-US" b="1" dirty="0">
                  <a:latin typeface="+mj-lt"/>
                  <a:ea typeface="微软雅黑" pitchFamily="34" charset="-122"/>
                </a:rPr>
                <a:t>CPU</a:t>
              </a:r>
              <a:r>
                <a:rPr lang="zh-CN" altLang="en-US" b="1" dirty="0">
                  <a:latin typeface="+mj-lt"/>
                  <a:ea typeface="微软雅黑" pitchFamily="34" charset="-122"/>
                </a:rPr>
                <a:t>会显示红色报警信息，表明此时</a:t>
              </a:r>
              <a:r>
                <a:rPr lang="en-US" b="1" dirty="0">
                  <a:latin typeface="+mj-lt"/>
                  <a:ea typeface="微软雅黑" pitchFamily="34" charset="-122"/>
                </a:rPr>
                <a:t>CPU</a:t>
              </a:r>
              <a:r>
                <a:rPr lang="zh-CN" altLang="en-US" b="1" dirty="0">
                  <a:latin typeface="+mj-lt"/>
                  <a:ea typeface="微软雅黑" pitchFamily="34" charset="-122"/>
                </a:rPr>
                <a:t>执行效率低。</a:t>
              </a:r>
              <a:endParaRPr lang="en-US" altLang="zh-CN" b="1" dirty="0">
                <a:latin typeface="+mj-lt"/>
                <a:ea typeface="微软雅黑" pitchFamily="34" charset="-122"/>
              </a:endParaRPr>
            </a:p>
          </p:txBody>
        </p:sp>
      </p:grpSp>
      <p:grpSp>
        <p:nvGrpSpPr>
          <p:cNvPr id="12" name="组合 36"/>
          <p:cNvGrpSpPr/>
          <p:nvPr/>
        </p:nvGrpSpPr>
        <p:grpSpPr>
          <a:xfrm>
            <a:off x="3799255" y="2348217"/>
            <a:ext cx="4163059" cy="1037229"/>
            <a:chOff x="1587" y="1861641"/>
            <a:chExt cx="1603374" cy="801687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圆角矩形 12"/>
            <p:cNvSpPr/>
            <p:nvPr/>
          </p:nvSpPr>
          <p:spPr>
            <a:xfrm>
              <a:off x="1587" y="1861641"/>
              <a:ext cx="1603374" cy="801687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圆角矩形 4"/>
            <p:cNvSpPr/>
            <p:nvPr/>
          </p:nvSpPr>
          <p:spPr>
            <a:xfrm>
              <a:off x="26354" y="1885122"/>
              <a:ext cx="1556412" cy="754725"/>
            </a:xfrm>
            <a:prstGeom prst="rect">
              <a:avLst/>
            </a:prstGeom>
            <a:solidFill>
              <a:schemeClr val="accent1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indent="-4572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b="1" dirty="0">
                  <a:latin typeface="+mj-lt"/>
                  <a:ea typeface="微软雅黑" pitchFamily="34" charset="-122"/>
                </a:rPr>
                <a:t>3.</a:t>
              </a:r>
              <a:r>
                <a:rPr lang="zh-CN" altLang="en-US" b="1" dirty="0">
                  <a:latin typeface="+mj-lt"/>
                  <a:ea typeface="微软雅黑" pitchFamily="34" charset="-122"/>
                </a:rPr>
                <a:t>最上一排节点为机群的</a:t>
              </a:r>
              <a:r>
                <a:rPr lang="en-US" b="1" dirty="0">
                  <a:latin typeface="+mj-lt"/>
                  <a:ea typeface="微软雅黑" pitchFamily="34" charset="-122"/>
                </a:rPr>
                <a:t>IO</a:t>
              </a:r>
              <a:r>
                <a:rPr lang="zh-CN" altLang="en-US" b="1" dirty="0">
                  <a:latin typeface="+mj-lt"/>
                  <a:ea typeface="微软雅黑" pitchFamily="34" charset="-122"/>
                </a:rPr>
                <a:t>节点，红框中的</a:t>
              </a:r>
              <a:r>
                <a:rPr lang="en-US" b="1" dirty="0">
                  <a:latin typeface="+mj-lt"/>
                  <a:ea typeface="微软雅黑" pitchFamily="34" charset="-122"/>
                </a:rPr>
                <a:t>IO</a:t>
              </a:r>
              <a:r>
                <a:rPr lang="zh-CN" altLang="en-US" b="1" dirty="0">
                  <a:latin typeface="+mj-lt"/>
                  <a:ea typeface="微软雅黑" pitchFamily="34" charset="-122"/>
                </a:rPr>
                <a:t>节点上只有以太网流量，没有</a:t>
              </a:r>
              <a:r>
                <a:rPr lang="en-US" b="1" dirty="0" err="1">
                  <a:latin typeface="+mj-lt"/>
                  <a:ea typeface="微软雅黑" pitchFamily="34" charset="-122"/>
                </a:rPr>
                <a:t>InfiniBand</a:t>
              </a:r>
              <a:r>
                <a:rPr lang="zh-CN" altLang="en-US" b="1" dirty="0">
                  <a:latin typeface="+mj-lt"/>
                  <a:ea typeface="微软雅黑" pitchFamily="34" charset="-122"/>
                </a:rPr>
                <a:t>网络流量。</a:t>
              </a:r>
              <a:endParaRPr lang="en-US" altLang="zh-CN" b="1" dirty="0">
                <a:latin typeface="+mj-lt"/>
                <a:ea typeface="微软雅黑" pitchFamily="34" charset="-122"/>
              </a:endParaRPr>
            </a:p>
          </p:txBody>
        </p:sp>
      </p:grpSp>
      <p:grpSp>
        <p:nvGrpSpPr>
          <p:cNvPr id="15" name="组合 36"/>
          <p:cNvGrpSpPr/>
          <p:nvPr/>
        </p:nvGrpSpPr>
        <p:grpSpPr>
          <a:xfrm>
            <a:off x="408570" y="1523290"/>
            <a:ext cx="2825087" cy="558800"/>
            <a:chOff x="1587" y="1861641"/>
            <a:chExt cx="1603374" cy="801687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圆角矩形 15"/>
            <p:cNvSpPr/>
            <p:nvPr/>
          </p:nvSpPr>
          <p:spPr>
            <a:xfrm>
              <a:off x="1587" y="1861641"/>
              <a:ext cx="1603374" cy="801687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圆角矩形 4"/>
            <p:cNvSpPr/>
            <p:nvPr/>
          </p:nvSpPr>
          <p:spPr>
            <a:xfrm>
              <a:off x="25068" y="1885122"/>
              <a:ext cx="1556412" cy="75472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sz="2400" b="1" dirty="0">
                  <a:latin typeface="+mj-lt"/>
                  <a:ea typeface="微软雅黑" pitchFamily="34" charset="-122"/>
                </a:rPr>
                <a:t>文件系统：</a:t>
              </a:r>
              <a:r>
                <a:rPr lang="en-US" altLang="zh-CN" sz="2400" b="1" dirty="0">
                  <a:latin typeface="+mj-lt"/>
                  <a:ea typeface="微软雅黑" pitchFamily="34" charset="-122"/>
                </a:rPr>
                <a:t>GPFS</a:t>
              </a:r>
              <a:endParaRPr lang="zh-CN" altLang="en-US" sz="2400" b="1" dirty="0">
                <a:latin typeface="+mj-lt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zh-CN" altLang="en-US" dirty="0" smtClean="0"/>
              <a:t>非计划任务快速识别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9144000" cy="411768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5148064" y="1412776"/>
            <a:ext cx="3672408" cy="172819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kumimoji="1" lang="zh-CN" altLang="en-US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dirty="0" smtClean="0"/>
              <a:t>红色警示，无浮点运算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dirty="0" smtClean="0"/>
              <a:t>无作业号，绕过作业调度提交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dirty="0" smtClean="0"/>
              <a:t>每核进程名称“</a:t>
            </a:r>
            <a:r>
              <a:rPr kumimoji="1" lang="en-US" altLang="zh-CN" dirty="0" err="1"/>
              <a:t>minerd</a:t>
            </a:r>
            <a:r>
              <a:rPr kumimoji="1" lang="zh-CN" altLang="en-US" dirty="0" smtClean="0"/>
              <a:t>”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dirty="0" smtClean="0">
                <a:solidFill>
                  <a:schemeClr val="bg1"/>
                </a:solidFill>
              </a:rPr>
              <a:t>比特币挖矿程序</a:t>
            </a:r>
          </a:p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50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集群异常进程快速筛查管理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625"/>
            <a:ext cx="9144000" cy="48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11760" y="2636912"/>
            <a:ext cx="4844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提升研发和生产效率</a:t>
            </a:r>
            <a:endParaRPr kumimoji="1" lang="zh-CN" altLang="en-US" sz="4000" dirty="0"/>
          </a:p>
        </p:txBody>
      </p:sp>
      <p:sp>
        <p:nvSpPr>
          <p:cNvPr id="2" name="文本框 1"/>
          <p:cNvSpPr txBox="1"/>
          <p:nvPr/>
        </p:nvSpPr>
        <p:spPr>
          <a:xfrm>
            <a:off x="2267744" y="4149080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开发者或者用户能否直观看到应用运行状态？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84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zh-CN" altLang="en-US" dirty="0" smtClean="0">
                <a:solidFill>
                  <a:schemeClr val="tx2">
                    <a:lumMod val="75000"/>
                  </a:schemeClr>
                </a:solidFill>
              </a:rPr>
              <a:t>概览</a:t>
            </a:r>
            <a:endParaRPr kumimoji="1"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lnSpc>
                <a:spcPct val="150000"/>
              </a:lnSpc>
              <a:buFont typeface="Wingdings" charset="2"/>
              <a:buChar char="n"/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年锻造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charset="2"/>
              <a:buChar char="n"/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数十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版本演进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charset="2"/>
              <a:buChar char="n"/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数千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用户信赖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118" y="1988840"/>
            <a:ext cx="5037964" cy="2704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71522" y="5602578"/>
            <a:ext cx="12779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None/>
            </a:pPr>
            <a:r>
              <a:rPr lang="en-US" altLang="zh-CN" sz="1700" b="1" dirty="0" err="1" smtClean="0">
                <a:solidFill>
                  <a:schemeClr val="bg1"/>
                </a:solidFill>
                <a:latin typeface="Arial" pitchFamily="34" charset="0"/>
                <a:ea typeface="宋体" charset="0"/>
                <a:cs typeface="宋体" charset="0"/>
              </a:rPr>
              <a:t>Electonics</a:t>
            </a:r>
            <a:endParaRPr lang="en-US" altLang="zh-CN" sz="1700" b="1" dirty="0">
              <a:solidFill>
                <a:schemeClr val="bg1"/>
              </a:solidFill>
              <a:latin typeface="Arial" pitchFamily="34" charset="0"/>
              <a:ea typeface="宋体" charset="0"/>
              <a:cs typeface="宋体" charset="0"/>
            </a:endParaRPr>
          </a:p>
        </p:txBody>
      </p:sp>
      <p:pic>
        <p:nvPicPr>
          <p:cNvPr id="21" name="Picture 36" descr="oilandg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59" y="5373979"/>
            <a:ext cx="1414462" cy="96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71522" y="5373216"/>
            <a:ext cx="1414800" cy="9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图片 23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773533" y="5373216"/>
            <a:ext cx="1414800" cy="9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1090" y="5403219"/>
            <a:ext cx="1414800" cy="80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图片 27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089318" y="5407065"/>
            <a:ext cx="1414800" cy="9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图片 28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691329" y="5395635"/>
            <a:ext cx="1414800" cy="9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文本框 29"/>
          <p:cNvSpPr txBox="1"/>
          <p:nvPr/>
        </p:nvSpPr>
        <p:spPr>
          <a:xfrm>
            <a:off x="564269" y="63093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制造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711475" y="632035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气象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207349" y="63093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军工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145072" y="634020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能源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516216" y="634521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海洋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316416" y="6368265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AI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9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31520" lvl="1" indent="-360000">
              <a:lnSpc>
                <a:spcPct val="150000"/>
              </a:lnSpc>
              <a:defRPr/>
            </a:pPr>
            <a:r>
              <a:rPr lang="zh-CN" altLang="en-US" sz="2800" dirty="0" smtClean="0">
                <a:solidFill>
                  <a:srgbClr val="FFC000"/>
                </a:solidFill>
                <a:ea typeface="微软雅黑" pitchFamily="34" charset="-122"/>
              </a:rPr>
              <a:t>用户直观</a:t>
            </a:r>
            <a:r>
              <a:rPr lang="zh-CN" altLang="en-US" sz="2800" dirty="0" smtClean="0">
                <a:ea typeface="微软雅黑" pitchFamily="34" charset="-122"/>
              </a:rPr>
              <a:t>看到和自己相关的作业性能状态</a:t>
            </a:r>
            <a:endParaRPr kumimoji="1"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" y="1556792"/>
            <a:ext cx="9144000" cy="53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可视化指标指导优化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2400" dirty="0" smtClean="0"/>
              <a:t>直观可视化程序运行过程中的系统级和微架构级等性能指标，清晰指明程序优化方向</a:t>
            </a:r>
            <a:endParaRPr kumimoji="1" lang="zh-CN" altLang="en-US" sz="2400" dirty="0"/>
          </a:p>
        </p:txBody>
      </p:sp>
      <p:pic>
        <p:nvPicPr>
          <p:cNvPr id="4" name="内容占位符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85367"/>
            <a:ext cx="3691242" cy="28816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40" y="3185367"/>
            <a:ext cx="3684254" cy="290792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290908" y="3716001"/>
            <a:ext cx="639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dirty="0" smtClean="0"/>
              <a:t>优</a:t>
            </a:r>
          </a:p>
          <a:p>
            <a:r>
              <a:rPr kumimoji="1" lang="zh-CN" altLang="en-US" dirty="0" smtClean="0"/>
              <a:t>化</a:t>
            </a:r>
          </a:p>
          <a:p>
            <a:r>
              <a:rPr kumimoji="1" lang="zh-CN" altLang="en-US" dirty="0" smtClean="0"/>
              <a:t>后</a:t>
            </a:r>
          </a:p>
        </p:txBody>
      </p:sp>
      <p:sp>
        <p:nvSpPr>
          <p:cNvPr id="7" name="矩形 6"/>
          <p:cNvSpPr/>
          <p:nvPr/>
        </p:nvSpPr>
        <p:spPr>
          <a:xfrm>
            <a:off x="315452" y="3896751"/>
            <a:ext cx="454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dirty="0" smtClean="0"/>
              <a:t>优</a:t>
            </a:r>
          </a:p>
          <a:p>
            <a:r>
              <a:rPr kumimoji="1" lang="zh-CN" altLang="en-US" dirty="0" smtClean="0"/>
              <a:t>化</a:t>
            </a:r>
          </a:p>
          <a:p>
            <a:r>
              <a:rPr kumimoji="1" lang="zh-CN" altLang="en-US" dirty="0" smtClean="0"/>
              <a:t>前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643326" y="3534163"/>
            <a:ext cx="1856509" cy="1818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5476612" y="3583517"/>
            <a:ext cx="1856509" cy="1818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466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快速定位程序函数热点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" y="1436669"/>
            <a:ext cx="9144000" cy="5409127"/>
          </a:xfrm>
          <a:prstGeom prst="rect">
            <a:avLst/>
          </a:prstGeom>
        </p:spPr>
      </p:pic>
      <p:sp>
        <p:nvSpPr>
          <p:cNvPr id="5" name="可选流程 4"/>
          <p:cNvSpPr/>
          <p:nvPr/>
        </p:nvSpPr>
        <p:spPr>
          <a:xfrm>
            <a:off x="179512" y="3501008"/>
            <a:ext cx="1512168" cy="2448272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763688" y="3356992"/>
            <a:ext cx="576064" cy="1224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202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86100" y="2832100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积累数据价值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78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运营数据统计分析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4745" y="1568048"/>
            <a:ext cx="5969000" cy="17399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28650" y="1674728"/>
            <a:ext cx="1776095" cy="326644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2439933" y="2722779"/>
            <a:ext cx="6380539" cy="34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基于数据</a:t>
            </a:r>
            <a:r>
              <a:rPr kumimoji="1" lang="zh-CN" altLang="en-US" dirty="0" smtClean="0"/>
              <a:t>科学增配资源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288" y="1450181"/>
            <a:ext cx="3808413" cy="4826000"/>
          </a:xfrm>
          <a:prstGeom prst="rect">
            <a:avLst/>
          </a:prstGeom>
          <a:noFill/>
          <a:ln w="2222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1376" y="1450181"/>
            <a:ext cx="3775075" cy="4826000"/>
          </a:xfrm>
          <a:prstGeom prst="rect">
            <a:avLst/>
          </a:prstGeom>
          <a:noFill/>
          <a:ln w="2222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6" name="文本框 5"/>
          <p:cNvSpPr txBox="1"/>
          <p:nvPr/>
        </p:nvSpPr>
        <p:spPr>
          <a:xfrm>
            <a:off x="5724128" y="630002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数据中心海量应用特征库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4" y="1879822"/>
            <a:ext cx="8097344" cy="43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59832" y="278092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/>
              <a:t>典型</a:t>
            </a:r>
            <a:r>
              <a:rPr kumimoji="1" lang="zh-CN" altLang="en-US" sz="4000" smtClean="0"/>
              <a:t>用户案例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7556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北京市计算中心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060848"/>
            <a:ext cx="4978896" cy="32903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70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33340" y="4422213"/>
            <a:ext cx="3096344" cy="2016224"/>
          </a:xfrm>
          <a:prstGeom prst="rect">
            <a:avLst/>
          </a:prstGeom>
          <a:solidFill>
            <a:srgbClr val="3587E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/>
              <a:t>“嫦娥探月”保障</a:t>
            </a:r>
            <a:endParaRPr lang="zh-CN" altLang="en-US" sz="3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57301"/>
            <a:ext cx="8075240" cy="2631540"/>
          </a:xfrm>
          <a:prstGeom prst="rect">
            <a:avLst/>
          </a:prstGeom>
        </p:spPr>
        <p:txBody>
          <a:bodyPr/>
          <a:lstStyle/>
          <a:p>
            <a:pPr marL="274320" lvl="0" indent="-36000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实时、直观监视“测量系统”运行状态，保障系统可靠、高效完成任务</a:t>
            </a:r>
          </a:p>
          <a:p>
            <a:pPr marL="274320" lvl="0" indent="-36000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zh-CN" altLang="en-US" sz="24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2" descr="http://www.paratera.com/admin/webeditor/uploadfile/201312151051315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774" y="4486058"/>
            <a:ext cx="2382838" cy="144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Valentine\Downloads\【批量下载】IMG_20131214_215909等\来自：Galaxy Nexus\IMG_20131214_22005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4990114"/>
            <a:ext cx="237626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440119"/>
            <a:ext cx="27622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内容占位符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931" y="2339901"/>
            <a:ext cx="2813794" cy="201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圆角矩形 9"/>
          <p:cNvSpPr/>
          <p:nvPr/>
        </p:nvSpPr>
        <p:spPr>
          <a:xfrm>
            <a:off x="5148064" y="3244081"/>
            <a:ext cx="850900" cy="65405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5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5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5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zh-CN" altLang="zh-CN" dirty="0"/>
              <a:t>中国石油东方地球物理勘探有限责任公司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lang="zh-CN" altLang="zh-CN" dirty="0"/>
              <a:t>中国石化石油物探技术研究院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lang="zh-CN" altLang="zh-CN" dirty="0"/>
              <a:t>中国电力科学研究院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lang="zh-CN" altLang="en-US" dirty="0" smtClean="0"/>
              <a:t>中国航天空气动力技术研究院</a:t>
            </a:r>
            <a:endParaRPr lang="en-US" altLang="zh-CN" dirty="0" smtClean="0"/>
          </a:p>
          <a:p>
            <a:pPr>
              <a:lnSpc>
                <a:spcPct val="170000"/>
              </a:lnSpc>
            </a:pPr>
            <a:r>
              <a:rPr lang="zh-CN" altLang="en-US" dirty="0" smtClean="0"/>
              <a:t>中国国家气象局</a:t>
            </a:r>
            <a:endParaRPr lang="en-US" altLang="zh-CN" dirty="0" smtClean="0"/>
          </a:p>
          <a:p>
            <a:pPr>
              <a:lnSpc>
                <a:spcPct val="170000"/>
              </a:lnSpc>
            </a:pPr>
            <a:r>
              <a:rPr lang="zh-CN" altLang="en-US" dirty="0" smtClean="0"/>
              <a:t>中国国家海洋局</a:t>
            </a:r>
            <a:endParaRPr lang="en-US" altLang="zh-CN" dirty="0" smtClean="0"/>
          </a:p>
          <a:p>
            <a:pPr>
              <a:lnSpc>
                <a:spcPct val="170000"/>
              </a:lnSpc>
            </a:pPr>
            <a:r>
              <a:rPr lang="zh-CN" altLang="en-US" dirty="0"/>
              <a:t>重庆长安汽车股份</a:t>
            </a:r>
            <a:r>
              <a:rPr lang="zh-CN" altLang="en-US" dirty="0" smtClean="0"/>
              <a:t>有限公司</a:t>
            </a:r>
            <a:endParaRPr lang="en-US" altLang="zh-CN" dirty="0" smtClean="0"/>
          </a:p>
          <a:p>
            <a:pPr>
              <a:lnSpc>
                <a:spcPct val="170000"/>
              </a:lnSpc>
            </a:pPr>
            <a:r>
              <a:rPr lang="zh-CN" altLang="zh-CN" dirty="0" smtClean="0"/>
              <a:t>国家</a:t>
            </a:r>
            <a:r>
              <a:rPr lang="zh-CN" altLang="zh-CN" dirty="0"/>
              <a:t>超级计算长沙</a:t>
            </a:r>
            <a:r>
              <a:rPr lang="zh-CN" altLang="zh-CN" dirty="0" smtClean="0"/>
              <a:t>中心</a:t>
            </a:r>
            <a:endParaRPr lang="en-US" altLang="zh-CN" dirty="0" smtClean="0"/>
          </a:p>
          <a:p>
            <a:pPr>
              <a:lnSpc>
                <a:spcPct val="170000"/>
              </a:lnSpc>
            </a:pPr>
            <a:r>
              <a:rPr lang="zh-CN" altLang="zh-CN" dirty="0"/>
              <a:t>中国人民解放军装甲兵工程学院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kumimoji="1" lang="zh-CN" altLang="en-US" dirty="0" smtClean="0"/>
              <a:t>清华大学</a:t>
            </a:r>
            <a:r>
              <a:rPr lang="zh-CN" altLang="zh-CN" dirty="0"/>
              <a:t>生命科学学院 </a:t>
            </a:r>
            <a:endParaRPr lang="en-US" altLang="zh-CN" dirty="0" smtClean="0"/>
          </a:p>
          <a:p>
            <a:pPr>
              <a:lnSpc>
                <a:spcPct val="170000"/>
              </a:lnSpc>
            </a:pPr>
            <a:r>
              <a:rPr lang="zh-CN" altLang="zh-CN" dirty="0"/>
              <a:t>中国科学院上海</a:t>
            </a:r>
            <a:r>
              <a:rPr lang="zh-CN" altLang="zh-CN" dirty="0" smtClean="0"/>
              <a:t>天文台</a:t>
            </a:r>
            <a:endParaRPr lang="zh-CN" altLang="zh-CN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客户（部分）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89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dirty="0" smtClean="0">
                <a:solidFill>
                  <a:schemeClr val="tx2">
                    <a:lumMod val="75000"/>
                  </a:schemeClr>
                </a:solidFill>
              </a:rPr>
              <a:t>Agenda</a:t>
            </a:r>
            <a:endParaRPr kumimoji="1"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SzPct val="79000"/>
              <a:buBlip>
                <a:blip r:embed="rId2"/>
              </a:buBlip>
            </a:pPr>
            <a:r>
              <a:rPr kumimoji="1"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似曾相识的几个场景</a:t>
            </a:r>
            <a:endParaRPr kumimoji="1" lang="en-US" altLang="zh-CN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SzPct val="79000"/>
              <a:buBlip>
                <a:blip r:embed="rId2"/>
              </a:buBlip>
            </a:pPr>
            <a:r>
              <a:rPr kumimoji="1"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提高管理效率</a:t>
            </a:r>
            <a:endParaRPr kumimoji="1" lang="en-US" altLang="zh-CN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SzPct val="79000"/>
              <a:buBlip>
                <a:blip r:embed="rId2"/>
              </a:buBlip>
            </a:pPr>
            <a:r>
              <a:rPr kumimoji="1"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提高科研效率</a:t>
            </a:r>
            <a:endParaRPr kumimoji="1" lang="en-US" altLang="zh-CN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SzPct val="79000"/>
              <a:buBlip>
                <a:blip r:embed="rId2"/>
              </a:buBlip>
            </a:pPr>
            <a:r>
              <a:rPr kumimoji="1"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积累数据价值</a:t>
            </a:r>
            <a:endParaRPr kumimoji="1" lang="en-US" altLang="zh-CN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8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32656"/>
            <a:ext cx="7968161" cy="6052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8" y="916830"/>
            <a:ext cx="7069342" cy="5941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3155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收益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 smtClean="0"/>
              <a:t>计算平台产出效率提升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某汽车制造企业计算平台产出增加</a:t>
            </a:r>
            <a:r>
              <a:rPr kumimoji="1" lang="en-US" altLang="zh-CN" sz="2200" dirty="0" smtClean="0">
                <a:solidFill>
                  <a:schemeClr val="bg1">
                    <a:lumMod val="50000"/>
                  </a:schemeClr>
                </a:solidFill>
              </a:rPr>
              <a:t>35%</a:t>
            </a:r>
          </a:p>
          <a:p>
            <a:pPr>
              <a:lnSpc>
                <a:spcPct val="150000"/>
              </a:lnSpc>
            </a:pPr>
            <a:r>
              <a:rPr kumimoji="1" lang="zh-CN" altLang="en-US" dirty="0" smtClean="0"/>
              <a:t>管理效率提升，节省运维成本，</a:t>
            </a:r>
            <a:r>
              <a:rPr kumimoji="1" lang="zh-CN" altLang="en-US" dirty="0"/>
              <a:t>服务质量提升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某军工研究所三套集群，</a:t>
            </a: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kumimoji="1"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名运维管理员，力不从心，计划增加</a:t>
            </a:r>
            <a:r>
              <a:rPr kumimoji="1" lang="en-US" altLang="zh-CN" sz="22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kumimoji="1"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名管理员。使用并行方案（产品</a:t>
            </a:r>
            <a:r>
              <a:rPr kumimoji="1" lang="en-US" altLang="zh-CN" sz="2200" dirty="0" smtClean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kumimoji="1"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服务）后，</a:t>
            </a:r>
            <a:r>
              <a:rPr kumimoji="1" lang="en-US" altLang="zh-CN" sz="22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kumimoji="1"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名管理员工作从容。</a:t>
            </a:r>
            <a:endParaRPr kumimoji="1" lang="en-US" altLang="zh-CN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 smtClean="0"/>
              <a:t>程序</a:t>
            </a:r>
            <a:r>
              <a:rPr kumimoji="1" lang="zh-CN" altLang="en-US" dirty="0"/>
              <a:t>效率</a:t>
            </a:r>
            <a:r>
              <a:rPr kumimoji="1" lang="zh-CN" altLang="en-US" dirty="0" smtClean="0"/>
              <a:t>提升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en-US" altLang="zh-CN" sz="2200" dirty="0" smtClean="0">
                <a:solidFill>
                  <a:schemeClr val="bg1">
                    <a:lumMod val="50000"/>
                  </a:schemeClr>
                </a:solidFill>
              </a:rPr>
              <a:t>BGP</a:t>
            </a:r>
            <a:r>
              <a:rPr kumimoji="1"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2200" dirty="0" err="1" smtClean="0">
                <a:solidFill>
                  <a:schemeClr val="bg1">
                    <a:lumMod val="50000"/>
                  </a:schemeClr>
                </a:solidFill>
              </a:rPr>
              <a:t>GeoEast</a:t>
            </a:r>
            <a:r>
              <a:rPr kumimoji="1"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多模块性能提升</a:t>
            </a:r>
            <a:r>
              <a:rPr kumimoji="1" lang="en-US" altLang="zh-CN" sz="2200" dirty="0" smtClean="0">
                <a:solidFill>
                  <a:schemeClr val="bg1">
                    <a:lumMod val="50000"/>
                  </a:schemeClr>
                </a:solidFill>
              </a:rPr>
              <a:t>50%</a:t>
            </a:r>
            <a:r>
              <a:rPr kumimoji="1"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22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kumimoji="1" lang="zh-CN" altLang="en-US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2200" dirty="0" smtClean="0">
                <a:solidFill>
                  <a:schemeClr val="bg1">
                    <a:lumMod val="50000"/>
                  </a:schemeClr>
                </a:solidFill>
              </a:rPr>
              <a:t>400%</a:t>
            </a:r>
          </a:p>
          <a:p>
            <a:pPr>
              <a:lnSpc>
                <a:spcPct val="150000"/>
              </a:lnSpc>
            </a:pPr>
            <a:r>
              <a:rPr kumimoji="1" lang="zh-CN" altLang="en-US" dirty="0" smtClean="0"/>
              <a:t>客观数据，科学调配资源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01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87385" lvl="1" indent="-33828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r>
              <a:rPr kumimoji="1" lang="zh-CN" altLang="en-US" sz="1900" dirty="0" smtClean="0"/>
              <a:t>股票代码：</a:t>
            </a:r>
            <a:r>
              <a:rPr kumimoji="1" lang="en-US" altLang="zh-CN" sz="1900" dirty="0" smtClean="0"/>
              <a:t>839493</a:t>
            </a:r>
            <a:endParaRPr lang="en-US" altLang="zh-CN" sz="1900" dirty="0" smtClean="0"/>
          </a:p>
          <a:p>
            <a:pPr marL="687385" lvl="1" indent="-33828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r>
              <a:rPr lang="zh-CN" altLang="en-US" sz="1900" dirty="0" smtClean="0"/>
              <a:t>成立</a:t>
            </a:r>
            <a:r>
              <a:rPr lang="zh-CN" altLang="en-US" sz="1900" dirty="0"/>
              <a:t>于</a:t>
            </a:r>
            <a:r>
              <a:rPr lang="en-US" altLang="zh-CN" sz="1900" b="1" dirty="0">
                <a:solidFill>
                  <a:srgbClr val="0000FF"/>
                </a:solidFill>
              </a:rPr>
              <a:t>2007</a:t>
            </a:r>
            <a:r>
              <a:rPr lang="zh-CN" altLang="en-US" sz="1900" dirty="0"/>
              <a:t>年，高新技术企业，双软企业，注册资本</a:t>
            </a:r>
            <a:r>
              <a:rPr lang="en-US" altLang="zh-CN" sz="1900" b="1" dirty="0">
                <a:solidFill>
                  <a:srgbClr val="0000FF"/>
                </a:solidFill>
              </a:rPr>
              <a:t>3199</a:t>
            </a:r>
            <a:r>
              <a:rPr lang="zh-CN" altLang="en-US" sz="1900" dirty="0"/>
              <a:t>万元</a:t>
            </a:r>
          </a:p>
          <a:p>
            <a:pPr marL="687385" lvl="1" indent="-33828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r>
              <a:rPr lang="en-US" altLang="zh-CN" sz="1900" dirty="0"/>
              <a:t>2015/2016</a:t>
            </a:r>
            <a:r>
              <a:rPr lang="zh-CN" altLang="en-US" sz="1900" dirty="0"/>
              <a:t>年获</a:t>
            </a:r>
            <a:r>
              <a:rPr lang="en-US" altLang="zh-CN" sz="1900" dirty="0"/>
              <a:t>A</a:t>
            </a:r>
            <a:r>
              <a:rPr lang="zh-CN" altLang="en-US" sz="1900" dirty="0"/>
              <a:t>轮</a:t>
            </a:r>
            <a:r>
              <a:rPr lang="en-US" altLang="zh-CN" sz="1900" dirty="0"/>
              <a:t>/A+</a:t>
            </a:r>
            <a:r>
              <a:rPr lang="zh-CN" altLang="en-US" sz="1900" dirty="0"/>
              <a:t>轮投资共计</a:t>
            </a:r>
            <a:r>
              <a:rPr lang="en-US" altLang="zh-CN" sz="1900" b="1" dirty="0">
                <a:solidFill>
                  <a:srgbClr val="0000FF"/>
                </a:solidFill>
              </a:rPr>
              <a:t>1</a:t>
            </a:r>
            <a:r>
              <a:rPr lang="zh-CN" altLang="en-US" sz="1900" b="1" dirty="0"/>
              <a:t>亿</a:t>
            </a:r>
            <a:r>
              <a:rPr lang="zh-CN" altLang="en-US" sz="1900" dirty="0"/>
              <a:t>元，</a:t>
            </a:r>
            <a:r>
              <a:rPr lang="en-US" altLang="zh-CN" sz="1900" dirty="0"/>
              <a:t>100%</a:t>
            </a:r>
            <a:r>
              <a:rPr lang="zh-CN" altLang="en-US" sz="1900" dirty="0"/>
              <a:t>国内资本</a:t>
            </a:r>
          </a:p>
          <a:p>
            <a:pPr marL="687385" lvl="1" indent="-33828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r>
              <a:rPr lang="en-US" altLang="zh-CN" sz="1900" dirty="0" smtClean="0"/>
              <a:t>2</a:t>
            </a:r>
            <a:r>
              <a:rPr lang="zh-CN" altLang="en-US" sz="1900" dirty="0"/>
              <a:t>个子公司：天津、</a:t>
            </a:r>
            <a:r>
              <a:rPr lang="zh-CN" altLang="en-US" sz="1900" dirty="0" smtClean="0"/>
              <a:t>广州</a:t>
            </a:r>
            <a:endParaRPr lang="en-US" altLang="zh-CN" sz="1900" dirty="0"/>
          </a:p>
          <a:p>
            <a:pPr marL="687385" lvl="1" indent="-33828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r>
              <a:rPr lang="en-US" altLang="zh-CN" sz="1900" dirty="0"/>
              <a:t>7</a:t>
            </a:r>
            <a:r>
              <a:rPr lang="zh-CN" altLang="en-US" sz="1900" dirty="0" smtClean="0"/>
              <a:t>个</a:t>
            </a:r>
            <a:r>
              <a:rPr lang="zh-CN" altLang="en-US" sz="1900" dirty="0"/>
              <a:t>办事处：上海</a:t>
            </a:r>
            <a:r>
              <a:rPr lang="zh-CN" altLang="en-US" sz="1900" dirty="0" smtClean="0"/>
              <a:t>、无锡、武汉</a:t>
            </a:r>
            <a:r>
              <a:rPr lang="zh-CN" altLang="en-US" sz="1900" dirty="0"/>
              <a:t>、长沙、成都、</a:t>
            </a:r>
            <a:r>
              <a:rPr lang="zh-CN" altLang="en-US" sz="1900" dirty="0" smtClean="0"/>
              <a:t>西安、深圳</a:t>
            </a:r>
            <a:endParaRPr lang="en-US" altLang="zh-CN" sz="1900" dirty="0" smtClean="0"/>
          </a:p>
          <a:p>
            <a:pPr marL="687385" lvl="1" indent="-33828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r>
              <a:rPr lang="zh-CN" altLang="zh-CN" sz="1900" dirty="0"/>
              <a:t>中国国家</a:t>
            </a:r>
            <a:r>
              <a:rPr lang="zh-CN" altLang="zh-CN" sz="1900" dirty="0" smtClean="0"/>
              <a:t>网格</a:t>
            </a:r>
            <a:r>
              <a:rPr lang="zh-CN" altLang="en-US" sz="1900" dirty="0" smtClean="0"/>
              <a:t>服务</a:t>
            </a:r>
            <a:r>
              <a:rPr lang="zh-CN" altLang="zh-CN" sz="1900" dirty="0" smtClean="0"/>
              <a:t>公司</a:t>
            </a:r>
            <a:r>
              <a:rPr lang="zh-CN" altLang="en-US" sz="1900" dirty="0"/>
              <a:t>、国家超级计算广州中心并行分</a:t>
            </a:r>
            <a:r>
              <a:rPr lang="zh-CN" altLang="en-US" sz="1900" dirty="0" smtClean="0"/>
              <a:t>中心、</a:t>
            </a:r>
            <a:r>
              <a:rPr lang="zh-CN" altLang="zh-CN" sz="1900" dirty="0"/>
              <a:t>国家超级</a:t>
            </a:r>
            <a:r>
              <a:rPr lang="zh-CN" altLang="zh-CN" sz="1900" dirty="0" smtClean="0"/>
              <a:t>计算</a:t>
            </a:r>
            <a:r>
              <a:rPr lang="zh-CN" altLang="en-US" sz="1900" dirty="0" smtClean="0"/>
              <a:t>长沙</a:t>
            </a:r>
            <a:r>
              <a:rPr lang="zh-CN" altLang="zh-CN" sz="1900" dirty="0" smtClean="0"/>
              <a:t>中心并</a:t>
            </a:r>
            <a:r>
              <a:rPr lang="zh-CN" altLang="zh-CN" sz="1900" dirty="0"/>
              <a:t>行分中心 </a:t>
            </a:r>
            <a:endParaRPr lang="en-US" altLang="zh-CN" sz="1900" dirty="0"/>
          </a:p>
          <a:p>
            <a:pPr marL="687385" lvl="1" indent="-33828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r>
              <a:rPr lang="zh-CN" altLang="en-US" sz="1900" dirty="0" smtClean="0"/>
              <a:t>员工</a:t>
            </a:r>
            <a:r>
              <a:rPr lang="en-US" altLang="zh-CN" sz="1900" dirty="0" smtClean="0"/>
              <a:t>160</a:t>
            </a:r>
            <a:r>
              <a:rPr lang="zh-CN" altLang="en-US" sz="1900" dirty="0" smtClean="0"/>
              <a:t>人</a:t>
            </a:r>
            <a:r>
              <a:rPr lang="zh-CN" altLang="en-US" sz="1900" dirty="0"/>
              <a:t>，研发、技术人员</a:t>
            </a:r>
            <a:r>
              <a:rPr lang="zh-CN" altLang="en-US" sz="1900" dirty="0" smtClean="0"/>
              <a:t>约</a:t>
            </a:r>
            <a:r>
              <a:rPr lang="en-US" altLang="zh-CN" sz="1900" dirty="0" smtClean="0"/>
              <a:t>110</a:t>
            </a:r>
            <a:r>
              <a:rPr lang="zh-CN" altLang="en-US" sz="1900" dirty="0"/>
              <a:t>人</a:t>
            </a:r>
          </a:p>
          <a:p>
            <a:pPr marL="687385" lvl="1" indent="-33828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r>
              <a:rPr lang="zh-CN" altLang="en-US" sz="1900" dirty="0" smtClean="0"/>
              <a:t>主营业务</a:t>
            </a:r>
            <a:endParaRPr lang="en-US" altLang="zh-CN" sz="1900" dirty="0"/>
          </a:p>
          <a:p>
            <a:pPr marL="1064108" lvl="2" indent="-28575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Ø"/>
            </a:pPr>
            <a:r>
              <a:rPr lang="zh-CN" altLang="en-US" sz="1539" dirty="0" smtClean="0"/>
              <a:t>互联网</a:t>
            </a:r>
            <a:r>
              <a:rPr lang="en-US" altLang="zh-CN" sz="1539" dirty="0"/>
              <a:t>+HPC</a:t>
            </a:r>
            <a:r>
              <a:rPr lang="zh-CN" altLang="en-US" sz="1539" dirty="0"/>
              <a:t>业务：超算公有云服务、</a:t>
            </a:r>
            <a:r>
              <a:rPr lang="en-US" altLang="zh-CN" sz="1539" dirty="0"/>
              <a:t>7*24</a:t>
            </a:r>
            <a:r>
              <a:rPr lang="zh-CN" altLang="en-US" sz="1539" dirty="0"/>
              <a:t>小时</a:t>
            </a:r>
            <a:r>
              <a:rPr lang="en-US" altLang="zh-CN" sz="1539" dirty="0"/>
              <a:t>OITS</a:t>
            </a:r>
            <a:r>
              <a:rPr lang="zh-CN" altLang="en-US" sz="1539" dirty="0"/>
              <a:t>在线</a:t>
            </a:r>
            <a:r>
              <a:rPr lang="en-US" altLang="zh-CN" sz="1539" dirty="0"/>
              <a:t>IT</a:t>
            </a:r>
            <a:r>
              <a:rPr lang="zh-CN" altLang="en-US" sz="1539" dirty="0"/>
              <a:t>服务、并行</a:t>
            </a:r>
            <a:r>
              <a:rPr lang="en-US" altLang="zh-CN" sz="1539" dirty="0"/>
              <a:t>®</a:t>
            </a:r>
            <a:r>
              <a:rPr lang="zh-CN" altLang="en-US" sz="1539" dirty="0"/>
              <a:t>超算混合云</a:t>
            </a:r>
            <a:r>
              <a:rPr lang="zh-CN" altLang="en-US" sz="1539" dirty="0" smtClean="0"/>
              <a:t>平台</a:t>
            </a:r>
            <a:endParaRPr lang="en-US" altLang="zh-CN" sz="1539" dirty="0" smtClean="0"/>
          </a:p>
          <a:p>
            <a:pPr marL="1064108" lvl="2" indent="-28575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Ø"/>
            </a:pPr>
            <a:r>
              <a:rPr lang="zh-CN" altLang="en-US" sz="1539" dirty="0" smtClean="0"/>
              <a:t>私有云</a:t>
            </a:r>
            <a:r>
              <a:rPr lang="en-US" altLang="zh-CN" sz="1539" dirty="0"/>
              <a:t>HPC</a:t>
            </a:r>
            <a:r>
              <a:rPr lang="zh-CN" altLang="en-US" sz="1539" dirty="0"/>
              <a:t>业务：并行</a:t>
            </a:r>
            <a:r>
              <a:rPr lang="en-US" altLang="zh-CN" sz="1539" dirty="0"/>
              <a:t>®</a:t>
            </a:r>
            <a:r>
              <a:rPr lang="zh-CN" altLang="en-US" sz="1539" dirty="0"/>
              <a:t>超算私有云平台、</a:t>
            </a:r>
            <a:r>
              <a:rPr lang="en-US" altLang="zh-CN" sz="1539" dirty="0"/>
              <a:t>EITS</a:t>
            </a:r>
            <a:r>
              <a:rPr lang="zh-CN" altLang="en-US" sz="1539" dirty="0"/>
              <a:t>私有云运营服务、线下驻场巡检运维服务</a:t>
            </a:r>
          </a:p>
          <a:p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kumimoji="1" lang="zh-CN" altLang="en-US" dirty="0"/>
              <a:t>并行科技公司简介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716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96752"/>
            <a:ext cx="4745198" cy="4248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5" name="图示 12"/>
          <p:cNvGraphicFramePr/>
          <p:nvPr>
            <p:extLst/>
          </p:nvPr>
        </p:nvGraphicFramePr>
        <p:xfrm>
          <a:off x="7092280" y="1196752"/>
          <a:ext cx="2051720" cy="511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图示 12"/>
          <p:cNvGraphicFramePr/>
          <p:nvPr>
            <p:extLst/>
          </p:nvPr>
        </p:nvGraphicFramePr>
        <p:xfrm>
          <a:off x="13096" y="1165349"/>
          <a:ext cx="2051720" cy="511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263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35" y="44624"/>
            <a:ext cx="9349947" cy="6777823"/>
          </a:xfrm>
        </p:spPr>
      </p:pic>
    </p:spTree>
    <p:extLst>
      <p:ext uri="{BB962C8B-B14F-4D97-AF65-F5344CB8AC3E}">
        <p14:creationId xmlns:p14="http://schemas.microsoft.com/office/powerpoint/2010/main" val="127327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446582" y="1124744"/>
            <a:ext cx="7365778" cy="4808631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2"/>
              <a:buNone/>
            </a:pPr>
            <a:endParaRPr kumimoji="1" lang="zh-CN" altLang="en-US" sz="2000" dirty="0" smtClean="0"/>
          </a:p>
          <a:p>
            <a:pPr marL="731520" lvl="1" indent="-36000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r>
              <a:rPr lang="zh-CN" altLang="en-US" sz="2000" dirty="0"/>
              <a:t>用户群遍布全国</a:t>
            </a:r>
            <a:r>
              <a:rPr lang="en-US" altLang="zh-CN" sz="2000" dirty="0"/>
              <a:t>24</a:t>
            </a:r>
            <a:r>
              <a:rPr lang="zh-CN" altLang="en-US" sz="2000" dirty="0"/>
              <a:t>个省份</a:t>
            </a:r>
            <a:r>
              <a:rPr lang="zh-CN" altLang="en-US" sz="2000" dirty="0" smtClean="0"/>
              <a:t>，用户数超过</a:t>
            </a:r>
            <a:r>
              <a:rPr lang="en-US" altLang="zh-CN" sz="2000" dirty="0" smtClean="0"/>
              <a:t>300</a:t>
            </a:r>
            <a:r>
              <a:rPr lang="zh-CN" altLang="en-US" sz="2000" dirty="0" smtClean="0"/>
              <a:t>家，涵盖能源</a:t>
            </a:r>
            <a:r>
              <a:rPr lang="zh-CN" altLang="en-US" sz="2000" dirty="0"/>
              <a:t>、气象、制造、军工、航天航空、超算、科研、教育、政府等行业</a:t>
            </a:r>
          </a:p>
          <a:p>
            <a:pPr marL="731520" lvl="1" indent="-36000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r>
              <a:rPr lang="en-US" altLang="zh-CN" sz="2000" dirty="0"/>
              <a:t>Paramon/Paratune</a:t>
            </a:r>
            <a:r>
              <a:rPr lang="zh-CN" altLang="en-US" sz="2000" dirty="0"/>
              <a:t>软件安装量超过</a:t>
            </a:r>
            <a:r>
              <a:rPr lang="en-US" altLang="zh-CN" sz="2000" dirty="0"/>
              <a:t>100,000</a:t>
            </a:r>
            <a:r>
              <a:rPr lang="zh-CN" altLang="en-US" sz="2000" dirty="0"/>
              <a:t>台服务器</a:t>
            </a:r>
          </a:p>
          <a:p>
            <a:pPr marL="731520" lvl="1" indent="-36000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r>
              <a:rPr lang="en-US" altLang="zh-CN" sz="2000" dirty="0"/>
              <a:t>OITS</a:t>
            </a:r>
            <a:r>
              <a:rPr lang="zh-CN" altLang="en-US" sz="2000" dirty="0"/>
              <a:t>在线运维接入集群达到</a:t>
            </a:r>
            <a:r>
              <a:rPr lang="en-US" altLang="zh-CN" sz="2000" dirty="0" smtClean="0"/>
              <a:t>230</a:t>
            </a:r>
            <a:r>
              <a:rPr lang="en-US" altLang="zh-CN" sz="2000" dirty="0"/>
              <a:t>+</a:t>
            </a:r>
            <a:r>
              <a:rPr lang="zh-CN" altLang="en-US" sz="2000" dirty="0"/>
              <a:t>套，接入服务器</a:t>
            </a:r>
            <a:r>
              <a:rPr lang="en-US" altLang="zh-CN" sz="2000" dirty="0"/>
              <a:t>24,000+</a:t>
            </a:r>
            <a:r>
              <a:rPr lang="zh-CN" altLang="en-US" sz="2000" dirty="0" smtClean="0"/>
              <a:t>台</a:t>
            </a:r>
            <a:endParaRPr lang="en-US" altLang="zh-CN" sz="2000" dirty="0" smtClean="0"/>
          </a:p>
          <a:p>
            <a:pPr marL="731520" lvl="1" indent="-360000">
              <a:lnSpc>
                <a:spcPct val="150000"/>
              </a:lnSpc>
              <a:buClr>
                <a:schemeClr val="accent3"/>
              </a:buClr>
              <a:buSzPct val="95000"/>
              <a:buFont typeface="Wingdings" charset="2"/>
              <a:buChar char="n"/>
            </a:pPr>
            <a:endParaRPr lang="zh-CN" altLang="en-US" sz="2000" dirty="0"/>
          </a:p>
        </p:txBody>
      </p:sp>
      <p:sp>
        <p:nvSpPr>
          <p:cNvPr id="5" name="圆角矩形 4"/>
          <p:cNvSpPr/>
          <p:nvPr/>
        </p:nvSpPr>
        <p:spPr>
          <a:xfrm>
            <a:off x="529674" y="4797153"/>
            <a:ext cx="7477748" cy="660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高性能计算行业领军的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IT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软件服务公司</a:t>
            </a:r>
            <a:endParaRPr lang="zh-CN" altLang="en-US" sz="2400" b="1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462448" y="188640"/>
            <a:ext cx="7903032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kumimoji="1" lang="zh-CN" altLang="en-US" dirty="0"/>
              <a:t>并行科技公司简介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72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694" y="1561635"/>
            <a:ext cx="7758604" cy="484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波形 4"/>
          <p:cNvSpPr/>
          <p:nvPr/>
        </p:nvSpPr>
        <p:spPr>
          <a:xfrm>
            <a:off x="2257396" y="30717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波形 5"/>
          <p:cNvSpPr/>
          <p:nvPr/>
        </p:nvSpPr>
        <p:spPr>
          <a:xfrm>
            <a:off x="5838796" y="26145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波形 6"/>
          <p:cNvSpPr/>
          <p:nvPr/>
        </p:nvSpPr>
        <p:spPr>
          <a:xfrm>
            <a:off x="5686396" y="29193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波形 7"/>
          <p:cNvSpPr/>
          <p:nvPr/>
        </p:nvSpPr>
        <p:spPr>
          <a:xfrm>
            <a:off x="3628996" y="46719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波形 8"/>
          <p:cNvSpPr/>
          <p:nvPr/>
        </p:nvSpPr>
        <p:spPr>
          <a:xfrm>
            <a:off x="4314796" y="4511660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波形 9"/>
          <p:cNvSpPr/>
          <p:nvPr/>
        </p:nvSpPr>
        <p:spPr>
          <a:xfrm>
            <a:off x="4771996" y="44433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波形 10"/>
          <p:cNvSpPr/>
          <p:nvPr/>
        </p:nvSpPr>
        <p:spPr>
          <a:xfrm>
            <a:off x="4619596" y="40623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波形 11"/>
          <p:cNvSpPr/>
          <p:nvPr/>
        </p:nvSpPr>
        <p:spPr>
          <a:xfrm>
            <a:off x="5076796" y="34527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波形 12"/>
          <p:cNvSpPr/>
          <p:nvPr/>
        </p:nvSpPr>
        <p:spPr>
          <a:xfrm>
            <a:off x="5305396" y="41385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波形 13"/>
          <p:cNvSpPr/>
          <p:nvPr/>
        </p:nvSpPr>
        <p:spPr>
          <a:xfrm>
            <a:off x="3933796" y="43671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波形 14"/>
          <p:cNvSpPr/>
          <p:nvPr/>
        </p:nvSpPr>
        <p:spPr>
          <a:xfrm>
            <a:off x="4619596" y="5052997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波形 15"/>
          <p:cNvSpPr/>
          <p:nvPr/>
        </p:nvSpPr>
        <p:spPr>
          <a:xfrm>
            <a:off x="5533996" y="49767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波形 16"/>
          <p:cNvSpPr/>
          <p:nvPr/>
        </p:nvSpPr>
        <p:spPr>
          <a:xfrm>
            <a:off x="5638771" y="47481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波形 17"/>
          <p:cNvSpPr/>
          <p:nvPr/>
        </p:nvSpPr>
        <p:spPr>
          <a:xfrm>
            <a:off x="5229196" y="47481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波形 18"/>
          <p:cNvSpPr/>
          <p:nvPr/>
        </p:nvSpPr>
        <p:spPr>
          <a:xfrm>
            <a:off x="4771996" y="47481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波形 19"/>
          <p:cNvSpPr/>
          <p:nvPr/>
        </p:nvSpPr>
        <p:spPr>
          <a:xfrm>
            <a:off x="5610196" y="34527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波形 20"/>
          <p:cNvSpPr/>
          <p:nvPr/>
        </p:nvSpPr>
        <p:spPr>
          <a:xfrm>
            <a:off x="4924396" y="39099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波形 21"/>
          <p:cNvSpPr/>
          <p:nvPr/>
        </p:nvSpPr>
        <p:spPr>
          <a:xfrm>
            <a:off x="5533996" y="44433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" name="波形 22"/>
          <p:cNvSpPr/>
          <p:nvPr/>
        </p:nvSpPr>
        <p:spPr>
          <a:xfrm>
            <a:off x="5076796" y="51291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4" name="波形 23"/>
          <p:cNvSpPr/>
          <p:nvPr/>
        </p:nvSpPr>
        <p:spPr>
          <a:xfrm>
            <a:off x="5305396" y="53577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波形 24"/>
          <p:cNvSpPr/>
          <p:nvPr/>
        </p:nvSpPr>
        <p:spPr>
          <a:xfrm>
            <a:off x="4771996" y="56625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6" name="波形 25"/>
          <p:cNvSpPr/>
          <p:nvPr/>
        </p:nvSpPr>
        <p:spPr>
          <a:xfrm>
            <a:off x="4162396" y="49005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波形 26"/>
          <p:cNvSpPr/>
          <p:nvPr/>
        </p:nvSpPr>
        <p:spPr>
          <a:xfrm>
            <a:off x="3552796" y="5586399"/>
            <a:ext cx="152400" cy="152400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" name="标题 1"/>
          <p:cNvSpPr>
            <a:spLocks noGrp="1"/>
          </p:cNvSpPr>
          <p:nvPr>
            <p:ph type="title"/>
          </p:nvPr>
        </p:nvSpPr>
        <p:spPr>
          <a:xfrm>
            <a:off x="504796" y="38053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1" lang="zh-CN" altLang="en-US" sz="40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用户分布</a:t>
            </a:r>
          </a:p>
        </p:txBody>
      </p:sp>
    </p:spTree>
    <p:extLst>
      <p:ext uri="{BB962C8B-B14F-4D97-AF65-F5344CB8AC3E}">
        <p14:creationId xmlns:p14="http://schemas.microsoft.com/office/powerpoint/2010/main" val="1460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602240"/>
            <a:ext cx="9144000" cy="1470025"/>
          </a:xfrm>
        </p:spPr>
        <p:txBody>
          <a:bodyPr>
            <a:normAutofit/>
          </a:bodyPr>
          <a:lstStyle/>
          <a:p>
            <a:r>
              <a:rPr lang="en-US" altLang="zh-CN" sz="8200" b="1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THANKS</a:t>
            </a:r>
            <a:r>
              <a:rPr lang="en-US" altLang="zh-CN" sz="8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sz="8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372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6066652" y="2640692"/>
            <a:ext cx="1214446" cy="1257528"/>
          </a:xfrm>
          <a:prstGeom prst="ellipse">
            <a:avLst/>
          </a:prstGeom>
          <a:solidFill>
            <a:srgbClr val="0070C0">
              <a:alpha val="5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380555" y="2624821"/>
            <a:ext cx="1289050" cy="1290638"/>
          </a:xfrm>
          <a:prstGeom prst="ellipse">
            <a:avLst/>
          </a:prstGeom>
          <a:solidFill>
            <a:schemeClr val="tx2">
              <a:lumMod val="60000"/>
              <a:lumOff val="4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" name="直接连接符 144"/>
          <p:cNvCxnSpPr/>
          <p:nvPr/>
        </p:nvCxnSpPr>
        <p:spPr>
          <a:xfrm rot="16200000" flipH="1">
            <a:off x="3423446" y="2640691"/>
            <a:ext cx="428629" cy="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6781032" y="2569254"/>
            <a:ext cx="1368958" cy="1357322"/>
          </a:xfrm>
          <a:prstGeom prst="ellipse">
            <a:avLst/>
          </a:prstGeom>
          <a:solidFill>
            <a:srgbClr val="FF0000">
              <a:alpha val="5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309381" y="2640692"/>
            <a:ext cx="1214446" cy="1257528"/>
          </a:xfrm>
          <a:prstGeom prst="ellipse">
            <a:avLst/>
          </a:prstGeom>
          <a:solidFill>
            <a:srgbClr val="0070C0">
              <a:alpha val="5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877323" y="2597834"/>
            <a:ext cx="1289050" cy="1289050"/>
          </a:xfrm>
          <a:prstGeom prst="ellipse">
            <a:avLst/>
          </a:prstGeom>
          <a:solidFill>
            <a:schemeClr val="tx2">
              <a:lumMod val="60000"/>
              <a:lumOff val="4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42958" y="2912159"/>
            <a:ext cx="660400" cy="661987"/>
          </a:xfrm>
          <a:prstGeom prst="ellipse">
            <a:avLst/>
          </a:prstGeom>
          <a:solidFill>
            <a:srgbClr val="FFC000">
              <a:alpha val="5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380687" y="2678797"/>
            <a:ext cx="1214447" cy="1247779"/>
          </a:xfrm>
          <a:prstGeom prst="ellipse">
            <a:avLst/>
          </a:prstGeom>
          <a:solidFill>
            <a:srgbClr val="FF2BC2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1406" y="2974071"/>
            <a:ext cx="571500" cy="603250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31783" y="2935971"/>
            <a:ext cx="606425" cy="655638"/>
          </a:xfrm>
          <a:prstGeom prst="ellipse">
            <a:avLst/>
          </a:prstGeom>
          <a:solidFill>
            <a:srgbClr val="F24F0E">
              <a:alpha val="5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396971" y="2840721"/>
            <a:ext cx="928687" cy="846138"/>
          </a:xfrm>
          <a:prstGeom prst="ellipse">
            <a:avLst/>
          </a:prstGeom>
          <a:solidFill>
            <a:srgbClr val="FFC000">
              <a:alpha val="5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143108" y="2670859"/>
            <a:ext cx="1119188" cy="1198562"/>
          </a:xfrm>
          <a:prstGeom prst="ellipse">
            <a:avLst/>
          </a:prstGeom>
          <a:solidFill>
            <a:srgbClr val="59F50B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" name="组合 192"/>
          <p:cNvGrpSpPr>
            <a:grpSpLocks/>
          </p:cNvGrpSpPr>
          <p:nvPr/>
        </p:nvGrpSpPr>
        <p:grpSpPr bwMode="auto">
          <a:xfrm>
            <a:off x="71406" y="3113771"/>
            <a:ext cx="9017000" cy="341313"/>
            <a:chOff x="252000" y="2381935"/>
            <a:chExt cx="8640000" cy="360040"/>
          </a:xfrm>
        </p:grpSpPr>
        <p:cxnSp>
          <p:nvCxnSpPr>
            <p:cNvPr id="18" name="直接连接符 45"/>
            <p:cNvCxnSpPr/>
            <p:nvPr/>
          </p:nvCxnSpPr>
          <p:spPr>
            <a:xfrm>
              <a:off x="252000" y="2381935"/>
              <a:ext cx="864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46"/>
            <p:cNvCxnSpPr/>
            <p:nvPr/>
          </p:nvCxnSpPr>
          <p:spPr>
            <a:xfrm>
              <a:off x="252000" y="2741975"/>
              <a:ext cx="8640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/>
            <p:cNvSpPr/>
            <p:nvPr/>
          </p:nvSpPr>
          <p:spPr>
            <a:xfrm>
              <a:off x="252000" y="2405379"/>
              <a:ext cx="8640000" cy="313151"/>
            </a:xfrm>
            <a:prstGeom prst="rect">
              <a:avLst/>
            </a:prstGeom>
            <a:solidFill>
              <a:schemeClr val="tx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1" name="TextBox 217"/>
          <p:cNvSpPr txBox="1">
            <a:spLocks noChangeArrowheads="1"/>
          </p:cNvSpPr>
          <p:nvPr/>
        </p:nvSpPr>
        <p:spPr bwMode="auto">
          <a:xfrm>
            <a:off x="82550" y="3164571"/>
            <a:ext cx="7699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单机版</a:t>
            </a:r>
          </a:p>
        </p:txBody>
      </p:sp>
      <p:sp>
        <p:nvSpPr>
          <p:cNvPr id="22" name="TextBox 218"/>
          <p:cNvSpPr txBox="1">
            <a:spLocks noChangeArrowheads="1"/>
          </p:cNvSpPr>
          <p:nvPr/>
        </p:nvSpPr>
        <p:spPr bwMode="auto">
          <a:xfrm>
            <a:off x="571472" y="3180289"/>
            <a:ext cx="7715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V0.1.0</a:t>
            </a:r>
            <a:endParaRPr lang="zh-CN" altLang="en-US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19"/>
          <p:cNvSpPr txBox="1">
            <a:spLocks noChangeArrowheads="1"/>
          </p:cNvSpPr>
          <p:nvPr/>
        </p:nvSpPr>
        <p:spPr bwMode="auto">
          <a:xfrm>
            <a:off x="1241396" y="3178859"/>
            <a:ext cx="7715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V1.0.0</a:t>
            </a:r>
            <a:endParaRPr lang="zh-CN" altLang="en-US" sz="10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21"/>
          <p:cNvSpPr txBox="1">
            <a:spLocks noChangeArrowheads="1"/>
          </p:cNvSpPr>
          <p:nvPr/>
        </p:nvSpPr>
        <p:spPr bwMode="auto">
          <a:xfrm>
            <a:off x="2500298" y="3178859"/>
            <a:ext cx="7715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V2.0.0</a:t>
            </a:r>
            <a:endParaRPr lang="zh-CN" altLang="en-US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Box 223"/>
          <p:cNvSpPr txBox="1">
            <a:spLocks noChangeArrowheads="1"/>
          </p:cNvSpPr>
          <p:nvPr/>
        </p:nvSpPr>
        <p:spPr bwMode="auto">
          <a:xfrm>
            <a:off x="3394848" y="3178859"/>
            <a:ext cx="7715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V3.0.0</a:t>
            </a:r>
            <a:endParaRPr lang="zh-CN" altLang="en-US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55"/>
          <p:cNvSpPr txBox="1">
            <a:spLocks noChangeArrowheads="1"/>
          </p:cNvSpPr>
          <p:nvPr/>
        </p:nvSpPr>
        <p:spPr bwMode="auto">
          <a:xfrm>
            <a:off x="4723623" y="3180289"/>
            <a:ext cx="7715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V4.0.0</a:t>
            </a:r>
            <a:endParaRPr lang="zh-CN" altLang="en-US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0" y="4833069"/>
            <a:ext cx="9144000" cy="16922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9" name="直接连接符 57"/>
          <p:cNvCxnSpPr/>
          <p:nvPr/>
        </p:nvCxnSpPr>
        <p:spPr>
          <a:xfrm rot="5400000">
            <a:off x="852466" y="4531457"/>
            <a:ext cx="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59"/>
          <p:cNvSpPr txBox="1">
            <a:spLocks noChangeArrowheads="1"/>
          </p:cNvSpPr>
          <p:nvPr/>
        </p:nvSpPr>
        <p:spPr bwMode="auto">
          <a:xfrm>
            <a:off x="173298" y="4893405"/>
            <a:ext cx="8002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里程碑</a:t>
            </a:r>
          </a:p>
        </p:txBody>
      </p:sp>
      <p:cxnSp>
        <p:nvCxnSpPr>
          <p:cNvPr id="31" name="直接连接符 59"/>
          <p:cNvCxnSpPr/>
          <p:nvPr/>
        </p:nvCxnSpPr>
        <p:spPr>
          <a:xfrm flipH="1" flipV="1">
            <a:off x="528596" y="5341877"/>
            <a:ext cx="339725" cy="230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264"/>
          <p:cNvSpPr txBox="1">
            <a:spLocks noChangeArrowheads="1"/>
          </p:cNvSpPr>
          <p:nvPr/>
        </p:nvSpPr>
        <p:spPr bwMode="auto">
          <a:xfrm>
            <a:off x="474621" y="5533965"/>
            <a:ext cx="9541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200" b="1">
                <a:latin typeface="微软雅黑" pitchFamily="34" charset="-122"/>
                <a:ea typeface="微软雅黑" pitchFamily="34" charset="-122"/>
              </a:rPr>
              <a:t>里程碑内容</a:t>
            </a:r>
          </a:p>
        </p:txBody>
      </p:sp>
      <p:grpSp>
        <p:nvGrpSpPr>
          <p:cNvPr id="33" name="组合 293"/>
          <p:cNvGrpSpPr>
            <a:grpSpLocks/>
          </p:cNvGrpSpPr>
          <p:nvPr/>
        </p:nvGrpSpPr>
        <p:grpSpPr bwMode="auto">
          <a:xfrm>
            <a:off x="196820" y="3008990"/>
            <a:ext cx="88900" cy="90487"/>
            <a:chOff x="4079310" y="915566"/>
            <a:chExt cx="708714" cy="708714"/>
          </a:xfrm>
        </p:grpSpPr>
        <p:sp>
          <p:nvSpPr>
            <p:cNvPr id="34" name="椭圆 33"/>
            <p:cNvSpPr/>
            <p:nvPr/>
          </p:nvSpPr>
          <p:spPr>
            <a:xfrm>
              <a:off x="4079310" y="915566"/>
              <a:ext cx="708714" cy="70871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 flipH="1" flipV="1">
              <a:off x="4307111" y="1151801"/>
              <a:ext cx="253112" cy="236243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36" name="直接连接符 64"/>
          <p:cNvCxnSpPr/>
          <p:nvPr/>
        </p:nvCxnSpPr>
        <p:spPr>
          <a:xfrm rot="5400000">
            <a:off x="79349" y="2732765"/>
            <a:ext cx="441321" cy="1143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00"/>
          <p:cNvSpPr txBox="1">
            <a:spLocks noChangeArrowheads="1"/>
          </p:cNvSpPr>
          <p:nvPr/>
        </p:nvSpPr>
        <p:spPr bwMode="auto">
          <a:xfrm>
            <a:off x="71438" y="1997750"/>
            <a:ext cx="857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单机版基本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数据采集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和分析</a:t>
            </a:r>
          </a:p>
        </p:txBody>
      </p:sp>
      <p:grpSp>
        <p:nvGrpSpPr>
          <p:cNvPr id="38" name="组合 273"/>
          <p:cNvGrpSpPr/>
          <p:nvPr/>
        </p:nvGrpSpPr>
        <p:grpSpPr>
          <a:xfrm>
            <a:off x="428596" y="3456671"/>
            <a:ext cx="392112" cy="434975"/>
            <a:chOff x="428596" y="3673475"/>
            <a:chExt cx="392112" cy="434975"/>
          </a:xfrm>
        </p:grpSpPr>
        <p:grpSp>
          <p:nvGrpSpPr>
            <p:cNvPr id="39" name="组合 303"/>
            <p:cNvGrpSpPr>
              <a:grpSpLocks/>
            </p:cNvGrpSpPr>
            <p:nvPr/>
          </p:nvGrpSpPr>
          <p:grpSpPr bwMode="auto">
            <a:xfrm>
              <a:off x="731808" y="3673475"/>
              <a:ext cx="88900" cy="88900"/>
              <a:chOff x="4079310" y="915566"/>
              <a:chExt cx="708714" cy="708714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 flipH="1" flipV="1">
                <a:off x="4307111" y="1143367"/>
                <a:ext cx="253112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40" name="直接连接符 69"/>
            <p:cNvCxnSpPr/>
            <p:nvPr/>
          </p:nvCxnSpPr>
          <p:spPr>
            <a:xfrm rot="5400000" flipH="1" flipV="1">
              <a:off x="392877" y="3737769"/>
              <a:ext cx="406400" cy="33496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Box 307"/>
          <p:cNvSpPr txBox="1">
            <a:spLocks noChangeArrowheads="1"/>
          </p:cNvSpPr>
          <p:nvPr/>
        </p:nvSpPr>
        <p:spPr bwMode="auto">
          <a:xfrm>
            <a:off x="142844" y="3855138"/>
            <a:ext cx="1260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机群版基本数据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采集和分析</a:t>
            </a:r>
          </a:p>
        </p:txBody>
      </p:sp>
      <p:grpSp>
        <p:nvGrpSpPr>
          <p:cNvPr id="44" name="组合 274"/>
          <p:cNvGrpSpPr/>
          <p:nvPr/>
        </p:nvGrpSpPr>
        <p:grpSpPr>
          <a:xfrm>
            <a:off x="1292196" y="2556559"/>
            <a:ext cx="88900" cy="511175"/>
            <a:chOff x="1292196" y="2773363"/>
            <a:chExt cx="88900" cy="511175"/>
          </a:xfrm>
        </p:grpSpPr>
        <p:grpSp>
          <p:nvGrpSpPr>
            <p:cNvPr id="45" name="组合 311"/>
            <p:cNvGrpSpPr>
              <a:grpSpLocks/>
            </p:cNvGrpSpPr>
            <p:nvPr/>
          </p:nvGrpSpPr>
          <p:grpSpPr bwMode="auto">
            <a:xfrm>
              <a:off x="1292196" y="3195638"/>
              <a:ext cx="88900" cy="88900"/>
              <a:chOff x="4079310" y="915566"/>
              <a:chExt cx="708714" cy="708714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8" name="椭圆 47"/>
              <p:cNvSpPr/>
              <p:nvPr/>
            </p:nvSpPr>
            <p:spPr>
              <a:xfrm flipH="1" flipV="1">
                <a:off x="4307111" y="1143367"/>
                <a:ext cx="253112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46" name="直接连接符 74"/>
            <p:cNvCxnSpPr/>
            <p:nvPr/>
          </p:nvCxnSpPr>
          <p:spPr>
            <a:xfrm rot="16200000" flipH="1">
              <a:off x="1115190" y="2975769"/>
              <a:ext cx="423862" cy="190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TextBox 315"/>
          <p:cNvSpPr txBox="1">
            <a:spLocks noChangeArrowheads="1"/>
          </p:cNvSpPr>
          <p:nvPr/>
        </p:nvSpPr>
        <p:spPr bwMode="auto">
          <a:xfrm>
            <a:off x="971521" y="2354946"/>
            <a:ext cx="957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>
                <a:latin typeface="微软雅黑" pitchFamily="34" charset="-122"/>
                <a:ea typeface="微软雅黑" pitchFamily="34" charset="-122"/>
              </a:rPr>
              <a:t>支持</a:t>
            </a:r>
            <a:r>
              <a:rPr lang="en-US" altLang="zh-CN" sz="1200" b="1">
                <a:latin typeface="微软雅黑" pitchFamily="34" charset="-122"/>
                <a:ea typeface="微软雅黑" pitchFamily="34" charset="-122"/>
              </a:rPr>
              <a:t>IB</a:t>
            </a:r>
            <a:r>
              <a:rPr lang="zh-CN" altLang="en-US" sz="1200" b="1">
                <a:latin typeface="微软雅黑" pitchFamily="34" charset="-122"/>
                <a:ea typeface="微软雅黑" pitchFamily="34" charset="-122"/>
              </a:rPr>
              <a:t>网络</a:t>
            </a:r>
          </a:p>
        </p:txBody>
      </p:sp>
      <p:grpSp>
        <p:nvGrpSpPr>
          <p:cNvPr id="50" name="组合 232"/>
          <p:cNvGrpSpPr/>
          <p:nvPr/>
        </p:nvGrpSpPr>
        <p:grpSpPr>
          <a:xfrm>
            <a:off x="1452561" y="3459846"/>
            <a:ext cx="173037" cy="568325"/>
            <a:chOff x="1552546" y="3676650"/>
            <a:chExt cx="173037" cy="568325"/>
          </a:xfrm>
        </p:grpSpPr>
        <p:grpSp>
          <p:nvGrpSpPr>
            <p:cNvPr id="51" name="组合 317"/>
            <p:cNvGrpSpPr>
              <a:grpSpLocks/>
            </p:cNvGrpSpPr>
            <p:nvPr/>
          </p:nvGrpSpPr>
          <p:grpSpPr bwMode="auto">
            <a:xfrm>
              <a:off x="1552546" y="3676650"/>
              <a:ext cx="88900" cy="88900"/>
              <a:chOff x="4079310" y="915566"/>
              <a:chExt cx="708714" cy="708714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 flipH="1" flipV="1">
                <a:off x="4307111" y="1143367"/>
                <a:ext cx="253112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52" name="直接连接符 79"/>
            <p:cNvCxnSpPr/>
            <p:nvPr/>
          </p:nvCxnSpPr>
          <p:spPr>
            <a:xfrm rot="16200000" flipV="1">
              <a:off x="1438246" y="3957638"/>
              <a:ext cx="477837" cy="9683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TextBox 321"/>
          <p:cNvSpPr txBox="1">
            <a:spLocks noChangeArrowheads="1"/>
          </p:cNvSpPr>
          <p:nvPr/>
        </p:nvSpPr>
        <p:spPr bwMode="auto">
          <a:xfrm>
            <a:off x="1214414" y="4009121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支持网络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文件系统</a:t>
            </a:r>
          </a:p>
        </p:txBody>
      </p:sp>
      <p:grpSp>
        <p:nvGrpSpPr>
          <p:cNvPr id="56" name="组合 275"/>
          <p:cNvGrpSpPr/>
          <p:nvPr/>
        </p:nvGrpSpPr>
        <p:grpSpPr>
          <a:xfrm>
            <a:off x="1935133" y="2100033"/>
            <a:ext cx="107959" cy="929601"/>
            <a:chOff x="1935133" y="2316837"/>
            <a:chExt cx="107959" cy="929601"/>
          </a:xfrm>
        </p:grpSpPr>
        <p:grpSp>
          <p:nvGrpSpPr>
            <p:cNvPr id="57" name="组合 326"/>
            <p:cNvGrpSpPr>
              <a:grpSpLocks/>
            </p:cNvGrpSpPr>
            <p:nvPr/>
          </p:nvGrpSpPr>
          <p:grpSpPr bwMode="auto">
            <a:xfrm>
              <a:off x="1935133" y="3157538"/>
              <a:ext cx="88900" cy="88900"/>
              <a:chOff x="4079310" y="915566"/>
              <a:chExt cx="708714" cy="708714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 flipH="1" flipV="1">
                <a:off x="4307111" y="1143367"/>
                <a:ext cx="253112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58" name="直接连接符 84"/>
            <p:cNvCxnSpPr/>
            <p:nvPr/>
          </p:nvCxnSpPr>
          <p:spPr>
            <a:xfrm rot="5400000">
              <a:off x="1700183" y="2597826"/>
              <a:ext cx="623898" cy="619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Box 330"/>
          <p:cNvSpPr txBox="1">
            <a:spLocks noChangeArrowheads="1"/>
          </p:cNvSpPr>
          <p:nvPr/>
        </p:nvSpPr>
        <p:spPr bwMode="auto">
          <a:xfrm>
            <a:off x="1643042" y="1854874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机群远程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命令管理</a:t>
            </a:r>
          </a:p>
        </p:txBody>
      </p:sp>
      <p:grpSp>
        <p:nvGrpSpPr>
          <p:cNvPr id="62" name="组合 231"/>
          <p:cNvGrpSpPr/>
          <p:nvPr/>
        </p:nvGrpSpPr>
        <p:grpSpPr>
          <a:xfrm>
            <a:off x="1857356" y="3497948"/>
            <a:ext cx="214314" cy="500066"/>
            <a:chOff x="2000232" y="3786190"/>
            <a:chExt cx="214314" cy="500066"/>
          </a:xfrm>
        </p:grpSpPr>
        <p:grpSp>
          <p:nvGrpSpPr>
            <p:cNvPr id="63" name="组合 334"/>
            <p:cNvGrpSpPr>
              <a:grpSpLocks/>
            </p:cNvGrpSpPr>
            <p:nvPr/>
          </p:nvGrpSpPr>
          <p:grpSpPr bwMode="auto">
            <a:xfrm>
              <a:off x="2000232" y="3786190"/>
              <a:ext cx="88900" cy="90487"/>
              <a:chOff x="4079310" y="915566"/>
              <a:chExt cx="708714" cy="708714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 flipH="1" flipV="1">
                <a:off x="4307111" y="1151801"/>
                <a:ext cx="253112" cy="236243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64" name="直接连接符 89"/>
            <p:cNvCxnSpPr/>
            <p:nvPr/>
          </p:nvCxnSpPr>
          <p:spPr>
            <a:xfrm rot="16200000" flipH="1">
              <a:off x="1928794" y="4000504"/>
              <a:ext cx="428628" cy="1428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TextBox 338"/>
          <p:cNvSpPr txBox="1">
            <a:spLocks noChangeArrowheads="1"/>
          </p:cNvSpPr>
          <p:nvPr/>
        </p:nvSpPr>
        <p:spPr bwMode="auto">
          <a:xfrm>
            <a:off x="1928794" y="3998014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机群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故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障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报警</a:t>
            </a:r>
          </a:p>
        </p:txBody>
      </p:sp>
      <p:grpSp>
        <p:nvGrpSpPr>
          <p:cNvPr id="68" name="组合 179"/>
          <p:cNvGrpSpPr/>
          <p:nvPr/>
        </p:nvGrpSpPr>
        <p:grpSpPr>
          <a:xfrm>
            <a:off x="2500298" y="2324782"/>
            <a:ext cx="193675" cy="673100"/>
            <a:chOff x="3517900" y="2524125"/>
            <a:chExt cx="193675" cy="673100"/>
          </a:xfrm>
        </p:grpSpPr>
        <p:grpSp>
          <p:nvGrpSpPr>
            <p:cNvPr id="69" name="组合 347"/>
            <p:cNvGrpSpPr>
              <a:grpSpLocks/>
            </p:cNvGrpSpPr>
            <p:nvPr/>
          </p:nvGrpSpPr>
          <p:grpSpPr bwMode="auto">
            <a:xfrm>
              <a:off x="3517900" y="3106738"/>
              <a:ext cx="88900" cy="90487"/>
              <a:chOff x="4079310" y="915566"/>
              <a:chExt cx="708714" cy="708714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 flipH="1" flipV="1">
                <a:off x="4307111" y="1151801"/>
                <a:ext cx="253112" cy="236243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70" name="直接连接符 99"/>
            <p:cNvCxnSpPr/>
            <p:nvPr/>
          </p:nvCxnSpPr>
          <p:spPr>
            <a:xfrm rot="5400000">
              <a:off x="3344863" y="2741612"/>
              <a:ext cx="584200" cy="1492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3" name="TextBox 351"/>
          <p:cNvSpPr txBox="1">
            <a:spLocks noChangeArrowheads="1"/>
          </p:cNvSpPr>
          <p:nvPr/>
        </p:nvSpPr>
        <p:spPr bwMode="auto">
          <a:xfrm>
            <a:off x="2357422" y="1926312"/>
            <a:ext cx="11503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支持</a:t>
            </a:r>
            <a:r>
              <a:rPr lang="en-US" altLang="zh-CN" sz="1200" b="1" dirty="0" err="1">
                <a:latin typeface="微软雅黑" pitchFamily="34" charset="-122"/>
                <a:ea typeface="微软雅黑" pitchFamily="34" charset="-122"/>
              </a:rPr>
              <a:t>Gflops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等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微架构数据</a:t>
            </a:r>
          </a:p>
        </p:txBody>
      </p:sp>
      <p:grpSp>
        <p:nvGrpSpPr>
          <p:cNvPr id="74" name="组合 178"/>
          <p:cNvGrpSpPr/>
          <p:nvPr/>
        </p:nvGrpSpPr>
        <p:grpSpPr>
          <a:xfrm>
            <a:off x="2571736" y="3535281"/>
            <a:ext cx="136525" cy="684212"/>
            <a:chOff x="3779838" y="3887788"/>
            <a:chExt cx="136525" cy="684212"/>
          </a:xfrm>
        </p:grpSpPr>
        <p:grpSp>
          <p:nvGrpSpPr>
            <p:cNvPr id="75" name="组合 355"/>
            <p:cNvGrpSpPr>
              <a:grpSpLocks/>
            </p:cNvGrpSpPr>
            <p:nvPr/>
          </p:nvGrpSpPr>
          <p:grpSpPr bwMode="auto">
            <a:xfrm>
              <a:off x="3779838" y="3887788"/>
              <a:ext cx="88900" cy="88900"/>
              <a:chOff x="4079310" y="915566"/>
              <a:chExt cx="708714" cy="708714"/>
            </a:xfrm>
          </p:grpSpPr>
          <p:sp>
            <p:nvSpPr>
              <p:cNvPr id="77" name="椭圆 76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 flipH="1" flipV="1">
                <a:off x="4307111" y="1143367"/>
                <a:ext cx="253112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76" name="直接连接符 104"/>
            <p:cNvCxnSpPr/>
            <p:nvPr/>
          </p:nvCxnSpPr>
          <p:spPr>
            <a:xfrm rot="16200000" flipV="1">
              <a:off x="3528220" y="4183856"/>
              <a:ext cx="684212" cy="920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TextBox 359"/>
          <p:cNvSpPr txBox="1">
            <a:spLocks noChangeArrowheads="1"/>
          </p:cNvSpPr>
          <p:nvPr/>
        </p:nvSpPr>
        <p:spPr bwMode="auto">
          <a:xfrm>
            <a:off x="2428860" y="4140890"/>
            <a:ext cx="8306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支持</a:t>
            </a:r>
            <a:r>
              <a:rPr lang="en-US" altLang="zh-CN" sz="1200" b="1" dirty="0" smtClean="0">
                <a:latin typeface="微软雅黑" pitchFamily="34" charset="-122"/>
                <a:ea typeface="微软雅黑" pitchFamily="34" charset="-122"/>
              </a:rPr>
              <a:t>GPU</a:t>
            </a:r>
          </a:p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数据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2" name="组合 233"/>
          <p:cNvGrpSpPr/>
          <p:nvPr/>
        </p:nvGrpSpPr>
        <p:grpSpPr>
          <a:xfrm>
            <a:off x="3137695" y="2069187"/>
            <a:ext cx="117446" cy="857257"/>
            <a:chOff x="4714877" y="2285991"/>
            <a:chExt cx="117446" cy="857257"/>
          </a:xfrm>
        </p:grpSpPr>
        <p:grpSp>
          <p:nvGrpSpPr>
            <p:cNvPr id="93" name="组合 374"/>
            <p:cNvGrpSpPr>
              <a:grpSpLocks/>
            </p:cNvGrpSpPr>
            <p:nvPr/>
          </p:nvGrpSpPr>
          <p:grpSpPr bwMode="auto">
            <a:xfrm>
              <a:off x="4743423" y="3054348"/>
              <a:ext cx="88900" cy="88900"/>
              <a:chOff x="4079310" y="915566"/>
              <a:chExt cx="708714" cy="708714"/>
            </a:xfrm>
          </p:grpSpPr>
          <p:sp>
            <p:nvSpPr>
              <p:cNvPr id="95" name="椭圆 94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6" name="椭圆 95"/>
              <p:cNvSpPr/>
              <p:nvPr/>
            </p:nvSpPr>
            <p:spPr>
              <a:xfrm flipH="1" flipV="1">
                <a:off x="4307111" y="1143367"/>
                <a:ext cx="253112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94" name="直接连接符 119"/>
            <p:cNvCxnSpPr/>
            <p:nvPr/>
          </p:nvCxnSpPr>
          <p:spPr>
            <a:xfrm rot="16200000" flipH="1">
              <a:off x="4349733" y="2651135"/>
              <a:ext cx="814397" cy="841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7" name="TextBox 378"/>
          <p:cNvSpPr txBox="1">
            <a:spLocks noChangeArrowheads="1"/>
          </p:cNvSpPr>
          <p:nvPr/>
        </p:nvSpPr>
        <p:spPr bwMode="auto">
          <a:xfrm>
            <a:off x="2766103" y="1607523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提供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应用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进程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分析</a:t>
            </a:r>
          </a:p>
        </p:txBody>
      </p:sp>
      <p:grpSp>
        <p:nvGrpSpPr>
          <p:cNvPr id="98" name="组合 186"/>
          <p:cNvGrpSpPr/>
          <p:nvPr/>
        </p:nvGrpSpPr>
        <p:grpSpPr>
          <a:xfrm>
            <a:off x="3104326" y="3569386"/>
            <a:ext cx="114300" cy="739775"/>
            <a:chOff x="5432425" y="3832225"/>
            <a:chExt cx="114300" cy="739775"/>
          </a:xfrm>
        </p:grpSpPr>
        <p:grpSp>
          <p:nvGrpSpPr>
            <p:cNvPr id="99" name="组合 380"/>
            <p:cNvGrpSpPr>
              <a:grpSpLocks/>
            </p:cNvGrpSpPr>
            <p:nvPr/>
          </p:nvGrpSpPr>
          <p:grpSpPr bwMode="auto">
            <a:xfrm>
              <a:off x="5457825" y="3832225"/>
              <a:ext cx="88900" cy="90488"/>
              <a:chOff x="4079310" y="915566"/>
              <a:chExt cx="708714" cy="708714"/>
            </a:xfrm>
          </p:grpSpPr>
          <p:sp>
            <p:nvSpPr>
              <p:cNvPr id="101" name="椭圆 100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 flipH="1" flipV="1">
                <a:off x="4307111" y="1151807"/>
                <a:ext cx="253112" cy="236233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100" name="直接连接符 124"/>
            <p:cNvCxnSpPr/>
            <p:nvPr/>
          </p:nvCxnSpPr>
          <p:spPr>
            <a:xfrm rot="5400000" flipH="1" flipV="1">
              <a:off x="5146675" y="4214813"/>
              <a:ext cx="642937" cy="714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3" name="TextBox 384"/>
          <p:cNvSpPr txBox="1">
            <a:spLocks noChangeArrowheads="1"/>
          </p:cNvSpPr>
          <p:nvPr/>
        </p:nvSpPr>
        <p:spPr bwMode="auto">
          <a:xfrm>
            <a:off x="2709066" y="4310749"/>
            <a:ext cx="824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1200" b="1" dirty="0" smtClean="0">
                <a:latin typeface="微软雅黑" pitchFamily="34" charset="-122"/>
                <a:ea typeface="微软雅黑" pitchFamily="34" charset="-122"/>
              </a:rPr>
              <a:t>IO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扩展包</a:t>
            </a:r>
          </a:p>
        </p:txBody>
      </p:sp>
      <p:grpSp>
        <p:nvGrpSpPr>
          <p:cNvPr id="104" name="组合 183"/>
          <p:cNvGrpSpPr/>
          <p:nvPr/>
        </p:nvGrpSpPr>
        <p:grpSpPr>
          <a:xfrm>
            <a:off x="4014002" y="2140626"/>
            <a:ext cx="195262" cy="671512"/>
            <a:chOff x="5853113" y="2500313"/>
            <a:chExt cx="195262" cy="671512"/>
          </a:xfrm>
        </p:grpSpPr>
        <p:grpSp>
          <p:nvGrpSpPr>
            <p:cNvPr id="105" name="组合 388"/>
            <p:cNvGrpSpPr>
              <a:grpSpLocks/>
            </p:cNvGrpSpPr>
            <p:nvPr/>
          </p:nvGrpSpPr>
          <p:grpSpPr bwMode="auto">
            <a:xfrm>
              <a:off x="5853113" y="3082925"/>
              <a:ext cx="88900" cy="88900"/>
              <a:chOff x="4079310" y="915566"/>
              <a:chExt cx="708714" cy="708714"/>
            </a:xfrm>
          </p:grpSpPr>
          <p:sp>
            <p:nvSpPr>
              <p:cNvPr id="107" name="椭圆 106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 flipH="1" flipV="1">
                <a:off x="4307111" y="1143367"/>
                <a:ext cx="253112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106" name="直接连接符 129"/>
            <p:cNvCxnSpPr/>
            <p:nvPr/>
          </p:nvCxnSpPr>
          <p:spPr>
            <a:xfrm rot="5400000">
              <a:off x="5682457" y="2717006"/>
              <a:ext cx="582612" cy="1492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9" name="TextBox 392"/>
          <p:cNvSpPr txBox="1">
            <a:spLocks noChangeArrowheads="1"/>
          </p:cNvSpPr>
          <p:nvPr/>
        </p:nvSpPr>
        <p:spPr bwMode="auto">
          <a:xfrm>
            <a:off x="3352008" y="2037441"/>
            <a:ext cx="8001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集成作业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调度系统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0" name="组合 187"/>
          <p:cNvGrpSpPr/>
          <p:nvPr/>
        </p:nvGrpSpPr>
        <p:grpSpPr>
          <a:xfrm>
            <a:off x="3451993" y="3569386"/>
            <a:ext cx="122237" cy="436562"/>
            <a:chOff x="6046788" y="3821113"/>
            <a:chExt cx="122237" cy="436562"/>
          </a:xfrm>
        </p:grpSpPr>
        <p:grpSp>
          <p:nvGrpSpPr>
            <p:cNvPr id="111" name="组合 393"/>
            <p:cNvGrpSpPr>
              <a:grpSpLocks/>
            </p:cNvGrpSpPr>
            <p:nvPr/>
          </p:nvGrpSpPr>
          <p:grpSpPr bwMode="auto">
            <a:xfrm>
              <a:off x="6046788" y="3821113"/>
              <a:ext cx="88900" cy="88900"/>
              <a:chOff x="4079310" y="915566"/>
              <a:chExt cx="708714" cy="708714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 flipH="1" flipV="1">
                <a:off x="4307111" y="1143367"/>
                <a:ext cx="253112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112" name="直接连接符 134"/>
            <p:cNvCxnSpPr/>
            <p:nvPr/>
          </p:nvCxnSpPr>
          <p:spPr>
            <a:xfrm rot="16200000" flipV="1">
              <a:off x="5960269" y="4048919"/>
              <a:ext cx="354012" cy="6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5" name="TextBox 397"/>
          <p:cNvSpPr txBox="1">
            <a:spLocks noChangeArrowheads="1"/>
          </p:cNvSpPr>
          <p:nvPr/>
        </p:nvSpPr>
        <p:spPr bwMode="auto">
          <a:xfrm>
            <a:off x="3348619" y="3926576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后台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数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据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采集</a:t>
            </a:r>
          </a:p>
        </p:txBody>
      </p:sp>
      <p:grpSp>
        <p:nvGrpSpPr>
          <p:cNvPr id="116" name="组合 188"/>
          <p:cNvGrpSpPr/>
          <p:nvPr/>
        </p:nvGrpSpPr>
        <p:grpSpPr>
          <a:xfrm>
            <a:off x="4094935" y="3569386"/>
            <a:ext cx="122237" cy="436563"/>
            <a:chOff x="6935788" y="3851275"/>
            <a:chExt cx="122237" cy="436563"/>
          </a:xfrm>
        </p:grpSpPr>
        <p:grpSp>
          <p:nvGrpSpPr>
            <p:cNvPr id="117" name="组合 401"/>
            <p:cNvGrpSpPr>
              <a:grpSpLocks/>
            </p:cNvGrpSpPr>
            <p:nvPr/>
          </p:nvGrpSpPr>
          <p:grpSpPr bwMode="auto">
            <a:xfrm>
              <a:off x="6935788" y="3851275"/>
              <a:ext cx="90487" cy="88900"/>
              <a:chOff x="4079310" y="915566"/>
              <a:chExt cx="708714" cy="708714"/>
            </a:xfrm>
          </p:grpSpPr>
          <p:sp>
            <p:nvSpPr>
              <p:cNvPr id="119" name="椭圆 118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 flipV="1">
                <a:off x="4315545" y="1143367"/>
                <a:ext cx="236243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118" name="直接连接符 139"/>
            <p:cNvCxnSpPr/>
            <p:nvPr/>
          </p:nvCxnSpPr>
          <p:spPr>
            <a:xfrm rot="16200000" flipV="1">
              <a:off x="6850062" y="4079876"/>
              <a:ext cx="354013" cy="619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1" name="TextBox 405"/>
          <p:cNvSpPr txBox="1">
            <a:spLocks noChangeArrowheads="1"/>
          </p:cNvSpPr>
          <p:nvPr/>
        </p:nvSpPr>
        <p:spPr bwMode="auto">
          <a:xfrm>
            <a:off x="3877232" y="3964977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简化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软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件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安装</a:t>
            </a:r>
          </a:p>
        </p:txBody>
      </p:sp>
      <p:sp>
        <p:nvSpPr>
          <p:cNvPr id="122" name="TextBox 410"/>
          <p:cNvSpPr txBox="1">
            <a:spLocks noChangeArrowheads="1"/>
          </p:cNvSpPr>
          <p:nvPr/>
        </p:nvSpPr>
        <p:spPr bwMode="auto">
          <a:xfrm>
            <a:off x="3780636" y="1640560"/>
            <a:ext cx="8306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优化</a:t>
            </a:r>
            <a:r>
              <a:rPr lang="en-US" altLang="zh-CN" sz="1200" b="1" dirty="0" smtClean="0">
                <a:latin typeface="微软雅黑" pitchFamily="34" charset="-122"/>
                <a:ea typeface="微软雅黑" pitchFamily="34" charset="-122"/>
              </a:rPr>
              <a:t>GPU</a:t>
            </a:r>
          </a:p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数据采集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3" name="组合 260"/>
          <p:cNvGrpSpPr>
            <a:grpSpLocks/>
          </p:cNvGrpSpPr>
          <p:nvPr/>
        </p:nvGrpSpPr>
        <p:grpSpPr bwMode="auto">
          <a:xfrm>
            <a:off x="438108" y="5265677"/>
            <a:ext cx="88900" cy="88900"/>
            <a:chOff x="4079310" y="915566"/>
            <a:chExt cx="708714" cy="708714"/>
          </a:xfrm>
        </p:grpSpPr>
        <p:sp>
          <p:nvSpPr>
            <p:cNvPr id="124" name="椭圆 123"/>
            <p:cNvSpPr/>
            <p:nvPr/>
          </p:nvSpPr>
          <p:spPr>
            <a:xfrm>
              <a:off x="4079310" y="915566"/>
              <a:ext cx="708714" cy="70871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 flipH="1" flipV="1">
              <a:off x="4307111" y="1143367"/>
              <a:ext cx="253112" cy="253112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6" name="组合 22"/>
          <p:cNvGrpSpPr/>
          <p:nvPr/>
        </p:nvGrpSpPr>
        <p:grpSpPr>
          <a:xfrm>
            <a:off x="1822872" y="5210138"/>
            <a:ext cx="1063292" cy="1047750"/>
            <a:chOff x="714348" y="5397500"/>
            <a:chExt cx="1101734" cy="1100138"/>
          </a:xfrm>
        </p:grpSpPr>
        <p:sp>
          <p:nvSpPr>
            <p:cNvPr id="127" name="椭圆 5"/>
            <p:cNvSpPr/>
            <p:nvPr/>
          </p:nvSpPr>
          <p:spPr>
            <a:xfrm>
              <a:off x="714348" y="5397500"/>
              <a:ext cx="1101734" cy="1100138"/>
            </a:xfrm>
            <a:prstGeom prst="ellipse">
              <a:avLst/>
            </a:prstGeom>
            <a:solidFill>
              <a:schemeClr val="tx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8" name="TextBox 282"/>
            <p:cNvSpPr txBox="1">
              <a:spLocks noChangeArrowheads="1"/>
            </p:cNvSpPr>
            <p:nvPr/>
          </p:nvSpPr>
          <p:spPr bwMode="auto">
            <a:xfrm>
              <a:off x="795457" y="5683250"/>
              <a:ext cx="9491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单机版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时代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Meiryo UI" pitchFamily="34" charset="-128"/>
                </a:rPr>
                <a:t>2008.02</a:t>
              </a:r>
            </a:p>
          </p:txBody>
        </p:sp>
      </p:grpSp>
      <p:grpSp>
        <p:nvGrpSpPr>
          <p:cNvPr id="132" name="组合 24"/>
          <p:cNvGrpSpPr/>
          <p:nvPr/>
        </p:nvGrpSpPr>
        <p:grpSpPr>
          <a:xfrm>
            <a:off x="2627784" y="5213162"/>
            <a:ext cx="1060020" cy="1043214"/>
            <a:chOff x="2424299" y="5400675"/>
            <a:chExt cx="1098344" cy="1095375"/>
          </a:xfrm>
        </p:grpSpPr>
        <p:sp>
          <p:nvSpPr>
            <p:cNvPr id="133" name="椭圆 7"/>
            <p:cNvSpPr/>
            <p:nvPr/>
          </p:nvSpPr>
          <p:spPr>
            <a:xfrm>
              <a:off x="2424299" y="5400675"/>
              <a:ext cx="1098344" cy="1095375"/>
            </a:xfrm>
            <a:prstGeom prst="ellipse">
              <a:avLst/>
            </a:prstGeom>
            <a:solidFill>
              <a:srgbClr val="FFC000">
                <a:alpha val="5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4" name="TextBox 284"/>
            <p:cNvSpPr txBox="1">
              <a:spLocks noChangeArrowheads="1"/>
            </p:cNvSpPr>
            <p:nvPr/>
          </p:nvSpPr>
          <p:spPr bwMode="auto">
            <a:xfrm>
              <a:off x="2461472" y="5683250"/>
              <a:ext cx="9627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V1.0.0</a:t>
              </a: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时代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Meiryo UI" pitchFamily="34" charset="-128"/>
                </a:rPr>
                <a:t>2009.04</a:t>
              </a:r>
              <a:endPara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5" name="组合 25"/>
          <p:cNvGrpSpPr/>
          <p:nvPr/>
        </p:nvGrpSpPr>
        <p:grpSpPr>
          <a:xfrm>
            <a:off x="3436737" y="5213162"/>
            <a:ext cx="1060020" cy="1060545"/>
            <a:chOff x="3262499" y="5400675"/>
            <a:chExt cx="1098344" cy="1113572"/>
          </a:xfrm>
        </p:grpSpPr>
        <p:sp>
          <p:nvSpPr>
            <p:cNvPr id="136" name="椭圆 8"/>
            <p:cNvSpPr/>
            <p:nvPr/>
          </p:nvSpPr>
          <p:spPr>
            <a:xfrm>
              <a:off x="3262499" y="5400675"/>
              <a:ext cx="1098344" cy="1095375"/>
            </a:xfrm>
            <a:prstGeom prst="ellipse">
              <a:avLst/>
            </a:prstGeom>
            <a:solidFill>
              <a:srgbClr val="59F50B">
                <a:alpha val="5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7" name="TextBox 285"/>
            <p:cNvSpPr txBox="1">
              <a:spLocks noChangeArrowheads="1"/>
            </p:cNvSpPr>
            <p:nvPr/>
          </p:nvSpPr>
          <p:spPr bwMode="auto">
            <a:xfrm>
              <a:off x="3312968" y="5683250"/>
              <a:ext cx="100342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V2.0.0</a:t>
              </a:r>
            </a:p>
            <a:p>
              <a:pPr algn="ctr"/>
              <a:r>
                <a:rPr lang="zh-CN" altLang="en-US" sz="12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时代</a:t>
              </a:r>
              <a:endParaRPr lang="en-US" altLang="zh-CN" sz="1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12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Meiryo UI" pitchFamily="34" charset="-128"/>
                </a:rPr>
                <a:t>2011.09</a:t>
              </a:r>
            </a:p>
            <a:p>
              <a:pPr algn="ctr"/>
              <a:endParaRPr lang="zh-CN" altLang="en-US" sz="1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8" name="组合 26"/>
          <p:cNvGrpSpPr/>
          <p:nvPr/>
        </p:nvGrpSpPr>
        <p:grpSpPr>
          <a:xfrm>
            <a:off x="4245690" y="5213162"/>
            <a:ext cx="1060020" cy="1060545"/>
            <a:chOff x="4100699" y="5400675"/>
            <a:chExt cx="1098344" cy="1113572"/>
          </a:xfrm>
        </p:grpSpPr>
        <p:sp>
          <p:nvSpPr>
            <p:cNvPr id="139" name="椭圆 9"/>
            <p:cNvSpPr/>
            <p:nvPr/>
          </p:nvSpPr>
          <p:spPr>
            <a:xfrm>
              <a:off x="4100699" y="5400675"/>
              <a:ext cx="1098344" cy="1095375"/>
            </a:xfrm>
            <a:prstGeom prst="ellipse">
              <a:avLst/>
            </a:prstGeom>
            <a:solidFill>
              <a:srgbClr val="00B0F0">
                <a:alpha val="5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0" name="TextBox 287"/>
            <p:cNvSpPr txBox="1">
              <a:spLocks noChangeArrowheads="1"/>
            </p:cNvSpPr>
            <p:nvPr/>
          </p:nvSpPr>
          <p:spPr bwMode="auto">
            <a:xfrm>
              <a:off x="4137930" y="5683250"/>
              <a:ext cx="101190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V3.0.0</a:t>
              </a: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时代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Meiryo UI" pitchFamily="34" charset="-128"/>
                </a:rPr>
                <a:t>2012.09</a:t>
              </a:r>
            </a:p>
            <a:p>
              <a:pPr algn="ctr"/>
              <a:endPara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1" name="组合 27"/>
          <p:cNvGrpSpPr/>
          <p:nvPr/>
        </p:nvGrpSpPr>
        <p:grpSpPr>
          <a:xfrm>
            <a:off x="4938404" y="5213162"/>
            <a:ext cx="1274313" cy="1043214"/>
            <a:chOff x="4818458" y="5400675"/>
            <a:chExt cx="1320385" cy="1095375"/>
          </a:xfrm>
        </p:grpSpPr>
        <p:sp>
          <p:nvSpPr>
            <p:cNvPr id="142" name="椭圆 141"/>
            <p:cNvSpPr/>
            <p:nvPr/>
          </p:nvSpPr>
          <p:spPr>
            <a:xfrm>
              <a:off x="4883337" y="5400675"/>
              <a:ext cx="1098344" cy="1095375"/>
            </a:xfrm>
            <a:prstGeom prst="ellipse">
              <a:avLst/>
            </a:prstGeom>
            <a:solidFill>
              <a:srgbClr val="FF2BC2">
                <a:alpha val="5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3" name="TextBox 164"/>
            <p:cNvSpPr txBox="1">
              <a:spLocks noChangeArrowheads="1"/>
            </p:cNvSpPr>
            <p:nvPr/>
          </p:nvSpPr>
          <p:spPr bwMode="auto">
            <a:xfrm>
              <a:off x="4818458" y="5683250"/>
              <a:ext cx="132038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V4.0.0</a:t>
              </a: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时代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2013.10</a:t>
              </a:r>
              <a:endPara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4" name="组合 28"/>
          <p:cNvGrpSpPr/>
          <p:nvPr/>
        </p:nvGrpSpPr>
        <p:grpSpPr>
          <a:xfrm>
            <a:off x="5701429" y="5240390"/>
            <a:ext cx="1274313" cy="1043214"/>
            <a:chOff x="5609069" y="5429264"/>
            <a:chExt cx="1320385" cy="1095375"/>
          </a:xfrm>
        </p:grpSpPr>
        <p:sp>
          <p:nvSpPr>
            <p:cNvPr id="145" name="椭圆 144"/>
            <p:cNvSpPr/>
            <p:nvPr/>
          </p:nvSpPr>
          <p:spPr>
            <a:xfrm>
              <a:off x="5688234" y="5429264"/>
              <a:ext cx="1098344" cy="1095375"/>
            </a:xfrm>
            <a:prstGeom prst="ellipse">
              <a:avLst/>
            </a:prstGeom>
            <a:solidFill>
              <a:srgbClr val="0070C0">
                <a:alpha val="5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6" name="TextBox 162"/>
            <p:cNvSpPr txBox="1">
              <a:spLocks noChangeArrowheads="1"/>
            </p:cNvSpPr>
            <p:nvPr/>
          </p:nvSpPr>
          <p:spPr bwMode="auto">
            <a:xfrm>
              <a:off x="5609069" y="5711627"/>
              <a:ext cx="132038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V5.0.0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时代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2014.09</a:t>
              </a:r>
              <a:endPara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7" name="组合 29"/>
          <p:cNvGrpSpPr/>
          <p:nvPr/>
        </p:nvGrpSpPr>
        <p:grpSpPr>
          <a:xfrm>
            <a:off x="6584294" y="5183052"/>
            <a:ext cx="1300074" cy="1141511"/>
            <a:chOff x="6233322" y="5106362"/>
            <a:chExt cx="1622430" cy="1500198"/>
          </a:xfrm>
        </p:grpSpPr>
        <p:sp>
          <p:nvSpPr>
            <p:cNvPr id="148" name="椭圆 147"/>
            <p:cNvSpPr/>
            <p:nvPr/>
          </p:nvSpPr>
          <p:spPr>
            <a:xfrm>
              <a:off x="6328088" y="5106362"/>
              <a:ext cx="1492472" cy="1500198"/>
            </a:xfrm>
            <a:prstGeom prst="ellipse">
              <a:avLst/>
            </a:prstGeom>
            <a:solidFill>
              <a:srgbClr val="FF0000">
                <a:alpha val="5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9" name="TextBox 160"/>
            <p:cNvSpPr txBox="1">
              <a:spLocks noChangeArrowheads="1"/>
            </p:cNvSpPr>
            <p:nvPr/>
          </p:nvSpPr>
          <p:spPr bwMode="auto">
            <a:xfrm>
              <a:off x="6233322" y="5534688"/>
              <a:ext cx="1622430" cy="70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V6.0.0</a:t>
              </a: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时代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2015.09</a:t>
              </a:r>
              <a:endPara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50" name="直接连接符 158"/>
          <p:cNvCxnSpPr/>
          <p:nvPr/>
        </p:nvCxnSpPr>
        <p:spPr>
          <a:xfrm rot="5400000">
            <a:off x="2340346" y="4553291"/>
            <a:ext cx="0" cy="12517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1" name="TextBox 259"/>
          <p:cNvSpPr txBox="1">
            <a:spLocks noChangeArrowheads="1"/>
          </p:cNvSpPr>
          <p:nvPr/>
        </p:nvSpPr>
        <p:spPr bwMode="auto">
          <a:xfrm>
            <a:off x="1690949" y="4893405"/>
            <a:ext cx="5950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阶段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2" name="TextBox 199"/>
          <p:cNvSpPr txBox="1">
            <a:spLocks noChangeArrowheads="1"/>
          </p:cNvSpPr>
          <p:nvPr/>
        </p:nvSpPr>
        <p:spPr bwMode="auto">
          <a:xfrm>
            <a:off x="6009507" y="3180289"/>
            <a:ext cx="7715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V5.0.0</a:t>
            </a:r>
            <a:endParaRPr lang="zh-CN" altLang="en-US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3" name="TextBox 200"/>
          <p:cNvSpPr txBox="1">
            <a:spLocks noChangeArrowheads="1"/>
          </p:cNvSpPr>
          <p:nvPr/>
        </p:nvSpPr>
        <p:spPr bwMode="auto">
          <a:xfrm>
            <a:off x="7213204" y="3180289"/>
            <a:ext cx="7715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V6.0.0</a:t>
            </a:r>
            <a:endParaRPr lang="zh-CN" altLang="en-US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4" name="组合 406"/>
          <p:cNvGrpSpPr>
            <a:grpSpLocks/>
          </p:cNvGrpSpPr>
          <p:nvPr/>
        </p:nvGrpSpPr>
        <p:grpSpPr bwMode="auto">
          <a:xfrm>
            <a:off x="4748381" y="2904797"/>
            <a:ext cx="103825" cy="75620"/>
            <a:chOff x="4079310" y="915566"/>
            <a:chExt cx="708714" cy="708714"/>
          </a:xfrm>
        </p:grpSpPr>
        <p:sp>
          <p:nvSpPr>
            <p:cNvPr id="155" name="椭圆 154"/>
            <p:cNvSpPr/>
            <p:nvPr/>
          </p:nvSpPr>
          <p:spPr>
            <a:xfrm>
              <a:off x="4079310" y="915566"/>
              <a:ext cx="708714" cy="70871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 flipH="1" flipV="1">
              <a:off x="4307111" y="1143367"/>
              <a:ext cx="253112" cy="253112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57" name="直接连接符 204"/>
          <p:cNvCxnSpPr/>
          <p:nvPr/>
        </p:nvCxnSpPr>
        <p:spPr>
          <a:xfrm rot="16200000" flipH="1">
            <a:off x="4604053" y="2708555"/>
            <a:ext cx="335543" cy="569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8" name="TextBox 410"/>
          <p:cNvSpPr txBox="1">
            <a:spLocks noChangeArrowheads="1"/>
          </p:cNvSpPr>
          <p:nvPr/>
        </p:nvSpPr>
        <p:spPr bwMode="auto">
          <a:xfrm>
            <a:off x="4420189" y="2107589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优化自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动安装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9" name="组合 209"/>
          <p:cNvGrpSpPr/>
          <p:nvPr/>
        </p:nvGrpSpPr>
        <p:grpSpPr>
          <a:xfrm>
            <a:off x="4709330" y="3640824"/>
            <a:ext cx="114300" cy="739775"/>
            <a:chOff x="5432425" y="3832225"/>
            <a:chExt cx="114300" cy="739775"/>
          </a:xfrm>
        </p:grpSpPr>
        <p:grpSp>
          <p:nvGrpSpPr>
            <p:cNvPr id="160" name="组合 380"/>
            <p:cNvGrpSpPr>
              <a:grpSpLocks/>
            </p:cNvGrpSpPr>
            <p:nvPr/>
          </p:nvGrpSpPr>
          <p:grpSpPr bwMode="auto">
            <a:xfrm>
              <a:off x="5457825" y="3832225"/>
              <a:ext cx="88900" cy="90488"/>
              <a:chOff x="4079310" y="915566"/>
              <a:chExt cx="708714" cy="708714"/>
            </a:xfrm>
          </p:grpSpPr>
          <p:sp>
            <p:nvSpPr>
              <p:cNvPr id="162" name="椭圆 161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63" name="椭圆 162"/>
              <p:cNvSpPr/>
              <p:nvPr/>
            </p:nvSpPr>
            <p:spPr>
              <a:xfrm flipH="1" flipV="1">
                <a:off x="4307111" y="1151807"/>
                <a:ext cx="253112" cy="236233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161" name="直接连接符 211"/>
            <p:cNvCxnSpPr/>
            <p:nvPr/>
          </p:nvCxnSpPr>
          <p:spPr>
            <a:xfrm rot="5400000" flipH="1" flipV="1">
              <a:off x="5146675" y="4214813"/>
              <a:ext cx="642937" cy="714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4" name="TextBox 384"/>
          <p:cNvSpPr txBox="1">
            <a:spLocks noChangeArrowheads="1"/>
          </p:cNvSpPr>
          <p:nvPr/>
        </p:nvSpPr>
        <p:spPr bwMode="auto">
          <a:xfrm>
            <a:off x="4209264" y="4322167"/>
            <a:ext cx="8066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支持</a:t>
            </a:r>
            <a:r>
              <a:rPr lang="en-US" altLang="zh-CN" sz="1200" b="1" dirty="0" smtClean="0">
                <a:latin typeface="微软雅黑" pitchFamily="34" charset="-122"/>
                <a:ea typeface="微软雅黑" pitchFamily="34" charset="-122"/>
              </a:rPr>
              <a:t>MIC</a:t>
            </a:r>
          </a:p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众核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65" name="组合 388"/>
          <p:cNvGrpSpPr>
            <a:grpSpLocks/>
          </p:cNvGrpSpPr>
          <p:nvPr/>
        </p:nvGrpSpPr>
        <p:grpSpPr bwMode="auto">
          <a:xfrm>
            <a:off x="4995082" y="2794676"/>
            <a:ext cx="88900" cy="88900"/>
            <a:chOff x="4079310" y="915566"/>
            <a:chExt cx="708714" cy="708714"/>
          </a:xfrm>
        </p:grpSpPr>
        <p:sp>
          <p:nvSpPr>
            <p:cNvPr id="166" name="椭圆 165"/>
            <p:cNvSpPr/>
            <p:nvPr/>
          </p:nvSpPr>
          <p:spPr>
            <a:xfrm>
              <a:off x="4079310" y="915566"/>
              <a:ext cx="708714" cy="70871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 flipH="1" flipV="1">
              <a:off x="4307111" y="1143367"/>
              <a:ext cx="253112" cy="253112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68" name="直接连接符 217"/>
          <p:cNvCxnSpPr/>
          <p:nvPr/>
        </p:nvCxnSpPr>
        <p:spPr>
          <a:xfrm rot="5400000">
            <a:off x="4764774" y="2378571"/>
            <a:ext cx="692451" cy="139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9" name="TextBox 378"/>
          <p:cNvSpPr txBox="1">
            <a:spLocks noChangeArrowheads="1"/>
          </p:cNvSpPr>
          <p:nvPr/>
        </p:nvSpPr>
        <p:spPr bwMode="auto">
          <a:xfrm>
            <a:off x="4780768" y="1640560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数据中心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能耗管理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0" name="组合 221"/>
          <p:cNvGrpSpPr/>
          <p:nvPr/>
        </p:nvGrpSpPr>
        <p:grpSpPr>
          <a:xfrm>
            <a:off x="4995082" y="3712262"/>
            <a:ext cx="122237" cy="436563"/>
            <a:chOff x="6935788" y="3851275"/>
            <a:chExt cx="122237" cy="436563"/>
          </a:xfrm>
        </p:grpSpPr>
        <p:grpSp>
          <p:nvGrpSpPr>
            <p:cNvPr id="171" name="组合 401"/>
            <p:cNvGrpSpPr>
              <a:grpSpLocks/>
            </p:cNvGrpSpPr>
            <p:nvPr/>
          </p:nvGrpSpPr>
          <p:grpSpPr bwMode="auto">
            <a:xfrm>
              <a:off x="6935788" y="3851275"/>
              <a:ext cx="90487" cy="88900"/>
              <a:chOff x="4079310" y="915566"/>
              <a:chExt cx="708714" cy="708714"/>
            </a:xfrm>
          </p:grpSpPr>
          <p:sp>
            <p:nvSpPr>
              <p:cNvPr id="173" name="椭圆 172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74" name="椭圆 173"/>
              <p:cNvSpPr/>
              <p:nvPr/>
            </p:nvSpPr>
            <p:spPr>
              <a:xfrm flipH="1" flipV="1">
                <a:off x="4315545" y="1143367"/>
                <a:ext cx="236243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172" name="直接连接符 223"/>
            <p:cNvCxnSpPr/>
            <p:nvPr/>
          </p:nvCxnSpPr>
          <p:spPr>
            <a:xfrm rot="16200000" flipV="1">
              <a:off x="6850062" y="4079876"/>
              <a:ext cx="354013" cy="619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5" name="TextBox 405"/>
          <p:cNvSpPr txBox="1">
            <a:spLocks noChangeArrowheads="1"/>
          </p:cNvSpPr>
          <p:nvPr/>
        </p:nvSpPr>
        <p:spPr bwMode="auto">
          <a:xfrm>
            <a:off x="4995082" y="4212328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简化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软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件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安装</a:t>
            </a:r>
          </a:p>
        </p:txBody>
      </p:sp>
      <p:grpSp>
        <p:nvGrpSpPr>
          <p:cNvPr id="176" name="组合 406"/>
          <p:cNvGrpSpPr>
            <a:grpSpLocks/>
          </p:cNvGrpSpPr>
          <p:nvPr/>
        </p:nvGrpSpPr>
        <p:grpSpPr bwMode="auto">
          <a:xfrm>
            <a:off x="3566322" y="2855006"/>
            <a:ext cx="88900" cy="88900"/>
            <a:chOff x="4079310" y="915566"/>
            <a:chExt cx="708714" cy="708714"/>
          </a:xfrm>
        </p:grpSpPr>
        <p:sp>
          <p:nvSpPr>
            <p:cNvPr id="177" name="椭圆 176"/>
            <p:cNvSpPr/>
            <p:nvPr/>
          </p:nvSpPr>
          <p:spPr>
            <a:xfrm>
              <a:off x="4079310" y="915566"/>
              <a:ext cx="708714" cy="70871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 flipH="1" flipV="1">
              <a:off x="4307111" y="1143367"/>
              <a:ext cx="253112" cy="253112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79" name="组合 380"/>
          <p:cNvGrpSpPr>
            <a:grpSpLocks/>
          </p:cNvGrpSpPr>
          <p:nvPr/>
        </p:nvGrpSpPr>
        <p:grpSpPr bwMode="auto">
          <a:xfrm>
            <a:off x="5692000" y="3569386"/>
            <a:ext cx="88900" cy="90488"/>
            <a:chOff x="4079310" y="915566"/>
            <a:chExt cx="708714" cy="708714"/>
          </a:xfrm>
        </p:grpSpPr>
        <p:sp>
          <p:nvSpPr>
            <p:cNvPr id="180" name="椭圆 179"/>
            <p:cNvSpPr/>
            <p:nvPr/>
          </p:nvSpPr>
          <p:spPr>
            <a:xfrm>
              <a:off x="4079310" y="915566"/>
              <a:ext cx="708714" cy="70871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 flipH="1" flipV="1">
              <a:off x="4307111" y="1151807"/>
              <a:ext cx="253112" cy="236233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82" name="直接连接符 239"/>
          <p:cNvCxnSpPr/>
          <p:nvPr/>
        </p:nvCxnSpPr>
        <p:spPr>
          <a:xfrm rot="16200000" flipV="1">
            <a:off x="5560788" y="3853716"/>
            <a:ext cx="604107" cy="1899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3" name="TextBox 384"/>
          <p:cNvSpPr txBox="1">
            <a:spLocks noChangeArrowheads="1"/>
          </p:cNvSpPr>
          <p:nvPr/>
        </p:nvSpPr>
        <p:spPr bwMode="auto">
          <a:xfrm>
            <a:off x="5634635" y="4250729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作业信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息管理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84" name="组合 243"/>
          <p:cNvGrpSpPr/>
          <p:nvPr/>
        </p:nvGrpSpPr>
        <p:grpSpPr>
          <a:xfrm>
            <a:off x="6352404" y="3640824"/>
            <a:ext cx="122237" cy="436563"/>
            <a:chOff x="6935788" y="3851275"/>
            <a:chExt cx="122237" cy="436563"/>
          </a:xfrm>
        </p:grpSpPr>
        <p:grpSp>
          <p:nvGrpSpPr>
            <p:cNvPr id="185" name="组合 401"/>
            <p:cNvGrpSpPr>
              <a:grpSpLocks/>
            </p:cNvGrpSpPr>
            <p:nvPr/>
          </p:nvGrpSpPr>
          <p:grpSpPr bwMode="auto">
            <a:xfrm>
              <a:off x="6935788" y="3851275"/>
              <a:ext cx="90487" cy="88900"/>
              <a:chOff x="4079310" y="915566"/>
              <a:chExt cx="708714" cy="708714"/>
            </a:xfrm>
          </p:grpSpPr>
          <p:sp>
            <p:nvSpPr>
              <p:cNvPr id="187" name="椭圆 186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8" name="椭圆 187"/>
              <p:cNvSpPr/>
              <p:nvPr/>
            </p:nvSpPr>
            <p:spPr>
              <a:xfrm flipH="1" flipV="1">
                <a:off x="4315545" y="1143367"/>
                <a:ext cx="236243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186" name="直接连接符 245"/>
            <p:cNvCxnSpPr/>
            <p:nvPr/>
          </p:nvCxnSpPr>
          <p:spPr>
            <a:xfrm rot="16200000" flipV="1">
              <a:off x="6850062" y="4079876"/>
              <a:ext cx="354013" cy="619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9" name="TextBox 405"/>
          <p:cNvSpPr txBox="1">
            <a:spLocks noChangeArrowheads="1"/>
          </p:cNvSpPr>
          <p:nvPr/>
        </p:nvSpPr>
        <p:spPr bwMode="auto">
          <a:xfrm>
            <a:off x="6277577" y="4036415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磁盘容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量告警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90" name="组合 406"/>
          <p:cNvGrpSpPr>
            <a:grpSpLocks/>
          </p:cNvGrpSpPr>
          <p:nvPr/>
        </p:nvGrpSpPr>
        <p:grpSpPr bwMode="auto">
          <a:xfrm>
            <a:off x="5780900" y="2855006"/>
            <a:ext cx="103825" cy="75620"/>
            <a:chOff x="4079310" y="915566"/>
            <a:chExt cx="708714" cy="708714"/>
          </a:xfrm>
        </p:grpSpPr>
        <p:sp>
          <p:nvSpPr>
            <p:cNvPr id="191" name="椭圆 190"/>
            <p:cNvSpPr/>
            <p:nvPr/>
          </p:nvSpPr>
          <p:spPr>
            <a:xfrm>
              <a:off x="4079310" y="915566"/>
              <a:ext cx="708714" cy="70871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2" name="椭圆 191"/>
            <p:cNvSpPr/>
            <p:nvPr/>
          </p:nvSpPr>
          <p:spPr>
            <a:xfrm flipH="1" flipV="1">
              <a:off x="4307111" y="1143367"/>
              <a:ext cx="253112" cy="253112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93" name="直接连接符 252"/>
          <p:cNvCxnSpPr/>
          <p:nvPr/>
        </p:nvCxnSpPr>
        <p:spPr>
          <a:xfrm rot="16200000" flipH="1">
            <a:off x="5621448" y="2643641"/>
            <a:ext cx="357190" cy="655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4" name="TextBox 410"/>
          <p:cNvSpPr txBox="1">
            <a:spLocks noChangeArrowheads="1"/>
          </p:cNvSpPr>
          <p:nvPr/>
        </p:nvSpPr>
        <p:spPr bwMode="auto">
          <a:xfrm>
            <a:off x="5209396" y="2036151"/>
            <a:ext cx="11157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 err="1" smtClean="0">
                <a:latin typeface="微软雅黑" pitchFamily="34" charset="-122"/>
                <a:ea typeface="微软雅黑" pitchFamily="34" charset="-122"/>
              </a:rPr>
              <a:t>ParaTop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并行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进程管理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95" name="组合 265"/>
          <p:cNvGrpSpPr/>
          <p:nvPr/>
        </p:nvGrpSpPr>
        <p:grpSpPr>
          <a:xfrm>
            <a:off x="6123689" y="2426381"/>
            <a:ext cx="228715" cy="571501"/>
            <a:chOff x="7057929" y="2643185"/>
            <a:chExt cx="228715" cy="571501"/>
          </a:xfrm>
        </p:grpSpPr>
        <p:grpSp>
          <p:nvGrpSpPr>
            <p:cNvPr id="196" name="组合 388"/>
            <p:cNvGrpSpPr>
              <a:grpSpLocks/>
            </p:cNvGrpSpPr>
            <p:nvPr/>
          </p:nvGrpSpPr>
          <p:grpSpPr bwMode="auto">
            <a:xfrm>
              <a:off x="7057929" y="3125786"/>
              <a:ext cx="88900" cy="88900"/>
              <a:chOff x="4079310" y="915566"/>
              <a:chExt cx="708714" cy="708714"/>
            </a:xfrm>
          </p:grpSpPr>
          <p:sp>
            <p:nvSpPr>
              <p:cNvPr id="198" name="椭圆 197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99" name="椭圆 198"/>
              <p:cNvSpPr/>
              <p:nvPr/>
            </p:nvSpPr>
            <p:spPr>
              <a:xfrm flipH="1" flipV="1">
                <a:off x="4307111" y="1143367"/>
                <a:ext cx="253112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197" name="直接连接符 256"/>
            <p:cNvCxnSpPr/>
            <p:nvPr/>
          </p:nvCxnSpPr>
          <p:spPr>
            <a:xfrm rot="5400000">
              <a:off x="6954005" y="2793147"/>
              <a:ext cx="482602" cy="1826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0" name="TextBox 378"/>
          <p:cNvSpPr txBox="1">
            <a:spLocks noChangeArrowheads="1"/>
          </p:cNvSpPr>
          <p:nvPr/>
        </p:nvSpPr>
        <p:spPr bwMode="auto">
          <a:xfrm>
            <a:off x="6189724" y="1997750"/>
            <a:ext cx="6627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1200" b="1" dirty="0" smtClean="0">
                <a:latin typeface="微软雅黑" pitchFamily="34" charset="-122"/>
                <a:ea typeface="微软雅黑" pitchFamily="34" charset="-122"/>
              </a:rPr>
              <a:t>AVX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性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能告警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01" name="组合 388"/>
          <p:cNvGrpSpPr>
            <a:grpSpLocks/>
          </p:cNvGrpSpPr>
          <p:nvPr/>
        </p:nvGrpSpPr>
        <p:grpSpPr bwMode="auto">
          <a:xfrm>
            <a:off x="6638156" y="2837541"/>
            <a:ext cx="88900" cy="88900"/>
            <a:chOff x="4079310" y="915566"/>
            <a:chExt cx="708714" cy="708714"/>
          </a:xfrm>
        </p:grpSpPr>
        <p:sp>
          <p:nvSpPr>
            <p:cNvPr id="202" name="椭圆 201"/>
            <p:cNvSpPr/>
            <p:nvPr/>
          </p:nvSpPr>
          <p:spPr>
            <a:xfrm>
              <a:off x="4079310" y="915566"/>
              <a:ext cx="708714" cy="70871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3" name="椭圆 202"/>
            <p:cNvSpPr/>
            <p:nvPr/>
          </p:nvSpPr>
          <p:spPr>
            <a:xfrm flipH="1" flipV="1">
              <a:off x="4307111" y="1143367"/>
              <a:ext cx="253112" cy="253112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204" name="直接连接符 268"/>
          <p:cNvCxnSpPr/>
          <p:nvPr/>
        </p:nvCxnSpPr>
        <p:spPr>
          <a:xfrm rot="5400000">
            <a:off x="6598471" y="2512105"/>
            <a:ext cx="411162" cy="239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5" name="TextBox 378"/>
          <p:cNvSpPr txBox="1">
            <a:spLocks noChangeArrowheads="1"/>
          </p:cNvSpPr>
          <p:nvPr/>
        </p:nvSpPr>
        <p:spPr bwMode="auto">
          <a:xfrm>
            <a:off x="6793988" y="2069188"/>
            <a:ext cx="9541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作业系统节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点使用率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6" name="圆角矩形 205"/>
          <p:cNvSpPr/>
          <p:nvPr/>
        </p:nvSpPr>
        <p:spPr>
          <a:xfrm>
            <a:off x="642910" y="908720"/>
            <a:ext cx="7786742" cy="660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100" b="1" dirty="0" err="1" smtClean="0">
                <a:solidFill>
                  <a:schemeClr val="bg1"/>
                </a:solidFill>
                <a:latin typeface="+mj-lt"/>
                <a:ea typeface="微软雅黑" pitchFamily="34" charset="-122"/>
              </a:rPr>
              <a:t>Paramon</a:t>
            </a:r>
            <a:r>
              <a:rPr lang="zh-CN" altLang="en-US" sz="2100" b="1" dirty="0" smtClean="0">
                <a:solidFill>
                  <a:schemeClr val="bg1"/>
                </a:solidFill>
                <a:latin typeface="+mj-lt"/>
                <a:ea typeface="微软雅黑" pitchFamily="34" charset="-122"/>
              </a:rPr>
              <a:t>应用运行特征采集器</a:t>
            </a:r>
            <a:r>
              <a:rPr lang="en-US" altLang="zh-CN" sz="2100" b="1" dirty="0" smtClean="0">
                <a:solidFill>
                  <a:schemeClr val="bg1"/>
                </a:solidFill>
                <a:latin typeface="+mj-lt"/>
                <a:ea typeface="微软雅黑" pitchFamily="34" charset="-122"/>
              </a:rPr>
              <a:t>/</a:t>
            </a:r>
            <a:r>
              <a:rPr lang="en-US" altLang="zh-CN" sz="2100" b="1" dirty="0" err="1" smtClean="0">
                <a:solidFill>
                  <a:schemeClr val="bg1"/>
                </a:solidFill>
                <a:latin typeface="+mj-lt"/>
                <a:ea typeface="微软雅黑" pitchFamily="34" charset="-122"/>
              </a:rPr>
              <a:t>Paratune</a:t>
            </a:r>
            <a:r>
              <a:rPr lang="zh-CN" altLang="en-US" sz="2100" b="1" dirty="0" smtClean="0">
                <a:solidFill>
                  <a:schemeClr val="bg1"/>
                </a:solidFill>
                <a:latin typeface="+mj-lt"/>
                <a:ea typeface="微软雅黑" pitchFamily="34" charset="-122"/>
              </a:rPr>
              <a:t>应用运行特征分析器</a:t>
            </a:r>
            <a:endParaRPr lang="zh-CN" altLang="en-US" sz="2100" b="1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  <p:cxnSp>
        <p:nvCxnSpPr>
          <p:cNvPr id="207" name="直接连接符 217"/>
          <p:cNvCxnSpPr>
            <a:stCxn id="208" idx="2"/>
          </p:cNvCxnSpPr>
          <p:nvPr/>
        </p:nvCxnSpPr>
        <p:spPr>
          <a:xfrm flipH="1">
            <a:off x="7785006" y="2107589"/>
            <a:ext cx="1" cy="7150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8" name="TextBox 378"/>
          <p:cNvSpPr txBox="1">
            <a:spLocks noChangeArrowheads="1"/>
          </p:cNvSpPr>
          <p:nvPr/>
        </p:nvSpPr>
        <p:spPr bwMode="auto">
          <a:xfrm>
            <a:off x="7307953" y="1645924"/>
            <a:ext cx="9541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1200" b="1" smtClean="0">
                <a:latin typeface="微软雅黑" pitchFamily="34" charset="-122"/>
                <a:ea typeface="微软雅黑" pitchFamily="34" charset="-122"/>
              </a:rPr>
              <a:t>函数级性能</a:t>
            </a:r>
          </a:p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数据采集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09" name="组合 388"/>
          <p:cNvGrpSpPr>
            <a:grpSpLocks/>
          </p:cNvGrpSpPr>
          <p:nvPr/>
        </p:nvGrpSpPr>
        <p:grpSpPr bwMode="auto">
          <a:xfrm>
            <a:off x="7746996" y="2842801"/>
            <a:ext cx="88900" cy="88900"/>
            <a:chOff x="4079310" y="915566"/>
            <a:chExt cx="708714" cy="708714"/>
          </a:xfrm>
        </p:grpSpPr>
        <p:sp>
          <p:nvSpPr>
            <p:cNvPr id="210" name="椭圆 209"/>
            <p:cNvSpPr/>
            <p:nvPr/>
          </p:nvSpPr>
          <p:spPr>
            <a:xfrm>
              <a:off x="4079310" y="915566"/>
              <a:ext cx="708714" cy="70871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1" name="椭圆 210"/>
            <p:cNvSpPr/>
            <p:nvPr/>
          </p:nvSpPr>
          <p:spPr>
            <a:xfrm flipH="1" flipV="1">
              <a:off x="4307111" y="1143367"/>
              <a:ext cx="253112" cy="253112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12" name="椭圆 211"/>
          <p:cNvSpPr/>
          <p:nvPr/>
        </p:nvSpPr>
        <p:spPr>
          <a:xfrm>
            <a:off x="7771492" y="2552130"/>
            <a:ext cx="1368958" cy="1357322"/>
          </a:xfrm>
          <a:prstGeom prst="ellipse">
            <a:avLst/>
          </a:prstGeom>
          <a:solidFill>
            <a:schemeClr val="accent5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3" name="TextBox 200"/>
          <p:cNvSpPr txBox="1">
            <a:spLocks noChangeArrowheads="1"/>
          </p:cNvSpPr>
          <p:nvPr/>
        </p:nvSpPr>
        <p:spPr bwMode="auto">
          <a:xfrm>
            <a:off x="8203664" y="3163165"/>
            <a:ext cx="7715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V7.0.0</a:t>
            </a:r>
            <a:endParaRPr lang="zh-CN" altLang="en-US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15" name="直接连接符 217"/>
          <p:cNvCxnSpPr/>
          <p:nvPr/>
        </p:nvCxnSpPr>
        <p:spPr>
          <a:xfrm flipH="1">
            <a:off x="8775466" y="2090465"/>
            <a:ext cx="1" cy="7150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6" name="TextBox 378"/>
          <p:cNvSpPr txBox="1">
            <a:spLocks noChangeArrowheads="1"/>
          </p:cNvSpPr>
          <p:nvPr/>
        </p:nvSpPr>
        <p:spPr bwMode="auto">
          <a:xfrm>
            <a:off x="8298413" y="1628800"/>
            <a:ext cx="845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作业性能智能告警</a:t>
            </a:r>
          </a:p>
        </p:txBody>
      </p:sp>
      <p:grpSp>
        <p:nvGrpSpPr>
          <p:cNvPr id="217" name="组合 388"/>
          <p:cNvGrpSpPr>
            <a:grpSpLocks/>
          </p:cNvGrpSpPr>
          <p:nvPr/>
        </p:nvGrpSpPr>
        <p:grpSpPr bwMode="auto">
          <a:xfrm>
            <a:off x="8737456" y="2825677"/>
            <a:ext cx="88900" cy="88900"/>
            <a:chOff x="4079310" y="915566"/>
            <a:chExt cx="708714" cy="708714"/>
          </a:xfrm>
        </p:grpSpPr>
        <p:sp>
          <p:nvSpPr>
            <p:cNvPr id="218" name="椭圆 217"/>
            <p:cNvSpPr/>
            <p:nvPr/>
          </p:nvSpPr>
          <p:spPr>
            <a:xfrm>
              <a:off x="4079310" y="915566"/>
              <a:ext cx="708714" cy="70871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9" name="椭圆 218"/>
            <p:cNvSpPr/>
            <p:nvPr/>
          </p:nvSpPr>
          <p:spPr>
            <a:xfrm flipH="1" flipV="1">
              <a:off x="4307111" y="1143367"/>
              <a:ext cx="253112" cy="253112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0" name="椭圆 219"/>
          <p:cNvSpPr/>
          <p:nvPr/>
        </p:nvSpPr>
        <p:spPr>
          <a:xfrm>
            <a:off x="7543044" y="4895020"/>
            <a:ext cx="1600956" cy="1597496"/>
          </a:xfrm>
          <a:prstGeom prst="ellipse">
            <a:avLst/>
          </a:prstGeom>
          <a:solidFill>
            <a:schemeClr val="accent5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V7.0.0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时代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2016.09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21" name="组合 243"/>
          <p:cNvGrpSpPr/>
          <p:nvPr/>
        </p:nvGrpSpPr>
        <p:grpSpPr>
          <a:xfrm>
            <a:off x="7528888" y="3723872"/>
            <a:ext cx="122237" cy="436563"/>
            <a:chOff x="6935788" y="3851275"/>
            <a:chExt cx="122237" cy="436563"/>
          </a:xfrm>
        </p:grpSpPr>
        <p:grpSp>
          <p:nvGrpSpPr>
            <p:cNvPr id="222" name="组合 401"/>
            <p:cNvGrpSpPr>
              <a:grpSpLocks/>
            </p:cNvGrpSpPr>
            <p:nvPr/>
          </p:nvGrpSpPr>
          <p:grpSpPr bwMode="auto">
            <a:xfrm>
              <a:off x="6935788" y="3851275"/>
              <a:ext cx="90487" cy="88900"/>
              <a:chOff x="4079310" y="915566"/>
              <a:chExt cx="708714" cy="708714"/>
            </a:xfrm>
          </p:grpSpPr>
          <p:sp>
            <p:nvSpPr>
              <p:cNvPr id="224" name="椭圆 223"/>
              <p:cNvSpPr/>
              <p:nvPr/>
            </p:nvSpPr>
            <p:spPr>
              <a:xfrm>
                <a:off x="4079310" y="915566"/>
                <a:ext cx="708714" cy="70871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25" name="椭圆 224"/>
              <p:cNvSpPr/>
              <p:nvPr/>
            </p:nvSpPr>
            <p:spPr>
              <a:xfrm flipH="1" flipV="1">
                <a:off x="4315545" y="1143367"/>
                <a:ext cx="236243" cy="253112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223" name="直接连接符 245"/>
            <p:cNvCxnSpPr/>
            <p:nvPr/>
          </p:nvCxnSpPr>
          <p:spPr>
            <a:xfrm rot="16200000" flipV="1">
              <a:off x="6850062" y="4079876"/>
              <a:ext cx="354013" cy="619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6" name="TextBox 405"/>
          <p:cNvSpPr txBox="1">
            <a:spLocks noChangeArrowheads="1"/>
          </p:cNvSpPr>
          <p:nvPr/>
        </p:nvSpPr>
        <p:spPr bwMode="auto">
          <a:xfrm>
            <a:off x="7308304" y="4191471"/>
            <a:ext cx="8443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一键</a:t>
            </a:r>
            <a:r>
              <a:rPr lang="zh-CN" altLang="en-US" sz="1200" b="1" smtClean="0">
                <a:latin typeface="微软雅黑" pitchFamily="34" charset="-122"/>
                <a:ea typeface="微软雅黑" pitchFamily="34" charset="-122"/>
              </a:rPr>
              <a:t>显示异常节点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988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"/>
                            </p:stCondLst>
                            <p:childTnLst>
                              <p:par>
                                <p:cTn id="1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"/>
                            </p:stCondLst>
                            <p:childTnLst>
                              <p:par>
                                <p:cTn id="1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500"/>
                            </p:stCondLst>
                            <p:childTnLst>
                              <p:par>
                                <p:cTn id="2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000"/>
                            </p:stCondLst>
                            <p:childTnLst>
                              <p:par>
                                <p:cTn id="2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6500"/>
                            </p:stCondLst>
                            <p:childTnLst>
                              <p:par>
                                <p:cTn id="2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000"/>
                            </p:stCondLst>
                            <p:childTnLst>
                              <p:par>
                                <p:cTn id="3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8000"/>
                            </p:stCondLst>
                            <p:childTnLst>
                              <p:par>
                                <p:cTn id="3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8500"/>
                            </p:stCondLst>
                            <p:childTnLst>
                              <p:par>
                                <p:cTn id="3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9000"/>
                            </p:stCondLst>
                            <p:childTnLst>
                              <p:par>
                                <p:cTn id="3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9500"/>
                            </p:stCondLst>
                            <p:childTnLst>
                              <p:par>
                                <p:cTn id="3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/>
      <p:bldP spid="22" grpId="0"/>
      <p:bldP spid="23" grpId="0"/>
      <p:bldP spid="24" grpId="0"/>
      <p:bldP spid="26" grpId="0"/>
      <p:bldP spid="27" grpId="0"/>
      <p:bldP spid="28" grpId="0" animBg="1"/>
      <p:bldP spid="30" grpId="0"/>
      <p:bldP spid="32" grpId="0"/>
      <p:bldP spid="37" grpId="0"/>
      <p:bldP spid="43" grpId="0"/>
      <p:bldP spid="49" grpId="0"/>
      <p:bldP spid="55" grpId="0"/>
      <p:bldP spid="61" grpId="0"/>
      <p:bldP spid="67" grpId="0"/>
      <p:bldP spid="73" grpId="0"/>
      <p:bldP spid="79" grpId="0"/>
      <p:bldP spid="97" grpId="0"/>
      <p:bldP spid="103" grpId="0"/>
      <p:bldP spid="109" grpId="0"/>
      <p:bldP spid="115" grpId="0"/>
      <p:bldP spid="121" grpId="0"/>
      <p:bldP spid="122" grpId="0"/>
      <p:bldP spid="151" grpId="0"/>
      <p:bldP spid="152" grpId="0"/>
      <p:bldP spid="153" grpId="0"/>
      <p:bldP spid="158" grpId="0"/>
      <p:bldP spid="164" grpId="0"/>
      <p:bldP spid="169" grpId="0"/>
      <p:bldP spid="175" grpId="0"/>
      <p:bldP spid="183" grpId="0"/>
      <p:bldP spid="189" grpId="0"/>
      <p:bldP spid="194" grpId="0"/>
      <p:bldP spid="200" grpId="0"/>
      <p:bldP spid="205" grpId="0"/>
      <p:bldP spid="206" grpId="0" animBg="1"/>
      <p:bldP spid="208" grpId="0"/>
      <p:bldP spid="212" grpId="0" animBg="1"/>
      <p:bldP spid="213" grpId="0"/>
      <p:bldP spid="216" grpId="0"/>
      <p:bldP spid="220" grpId="0" animBg="1"/>
      <p:bldP spid="2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3600" dirty="0" smtClean="0"/>
              <a:t>管理员应接不暇的电话（</a:t>
            </a:r>
            <a:r>
              <a:rPr kumimoji="1" lang="zh-CN" altLang="en-US" sz="3600" dirty="0"/>
              <a:t>场景一</a:t>
            </a:r>
            <a:r>
              <a:rPr kumimoji="1" lang="zh-CN" altLang="en-US" sz="3600" dirty="0" smtClean="0"/>
              <a:t>）</a:t>
            </a:r>
            <a:endParaRPr kumimoji="1"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492896"/>
            <a:ext cx="2374900" cy="2006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91880" y="2927643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 smtClean="0"/>
              <a:t>王老师，我是</a:t>
            </a:r>
            <a:r>
              <a:rPr kumimoji="1" lang="en-US" altLang="zh-CN" sz="2400" dirty="0" err="1" smtClean="0"/>
              <a:t>zhao</a:t>
            </a:r>
            <a:r>
              <a:rPr kumimoji="1" lang="zh-CN" altLang="en-US" sz="2400" dirty="0" smtClean="0"/>
              <a:t>，现在有空么，帮忙看看我的作业咋又这么慢？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9334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2400" dirty="0" smtClean="0"/>
              <a:t>在大规模集群中，快速定位用户</a:t>
            </a:r>
            <a:r>
              <a:rPr kumimoji="1" lang="en-US" altLang="zh-CN" sz="2400" dirty="0" err="1" smtClean="0"/>
              <a:t>zhao</a:t>
            </a:r>
            <a:r>
              <a:rPr kumimoji="1" lang="zh-CN" altLang="en-US" sz="2400" dirty="0" smtClean="0"/>
              <a:t>的作业及运行特征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37"/>
            <a:ext cx="9144000" cy="5413363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83568" y="3212976"/>
            <a:ext cx="1008112" cy="1440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形标注 6"/>
          <p:cNvSpPr/>
          <p:nvPr/>
        </p:nvSpPr>
        <p:spPr>
          <a:xfrm>
            <a:off x="5292080" y="2348880"/>
            <a:ext cx="2592288" cy="1080120"/>
          </a:xfrm>
          <a:prstGeom prst="wedgeEllipseCallout">
            <a:avLst>
              <a:gd name="adj1" fmla="val 73869"/>
              <a:gd name="adj2" fmla="val 53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dirty="0" smtClean="0"/>
              <a:t>误用以太网</a:t>
            </a:r>
            <a:endParaRPr kumimoji="1" lang="en-US" altLang="zh-CN" dirty="0" smtClean="0"/>
          </a:p>
          <a:p>
            <a:pPr algn="ctr">
              <a:lnSpc>
                <a:spcPct val="150000"/>
              </a:lnSpc>
            </a:pPr>
            <a:r>
              <a:rPr kumimoji="1" lang="en-US" altLang="zh-CN" dirty="0" smtClean="0"/>
              <a:t>IB</a:t>
            </a:r>
            <a:r>
              <a:rPr kumimoji="1" lang="zh-CN" altLang="en-US" dirty="0" smtClean="0"/>
              <a:t>网络闲置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942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应用性能历史分析（</a:t>
            </a:r>
            <a:r>
              <a:rPr kumimoji="1" lang="zh-CN" altLang="en-US" dirty="0"/>
              <a:t>场景二</a:t>
            </a:r>
            <a:r>
              <a:rPr kumimoji="1" lang="zh-CN" altLang="en-US" dirty="0" smtClean="0"/>
              <a:t>）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420888"/>
            <a:ext cx="2108253" cy="19888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23928" y="2420888"/>
            <a:ext cx="46085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 smtClean="0"/>
              <a:t>小吴：</a:t>
            </a:r>
            <a:endParaRPr kumimoji="1" lang="en-US" altLang="zh-CN" dirty="0" smtClean="0"/>
          </a:p>
          <a:p>
            <a:pPr>
              <a:lnSpc>
                <a:spcPct val="150000"/>
              </a:lnSpc>
            </a:pPr>
            <a:r>
              <a:rPr kumimoji="1" lang="zh-CN" altLang="en-US" dirty="0" smtClean="0"/>
              <a:t>之前计算</a:t>
            </a:r>
            <a:r>
              <a:rPr kumimoji="1" lang="en-US" altLang="zh-CN" dirty="0" smtClean="0"/>
              <a:t>6</a:t>
            </a:r>
            <a:r>
              <a:rPr kumimoji="1" lang="zh-CN" altLang="en-US" dirty="0" smtClean="0"/>
              <a:t>万炮线，使用</a:t>
            </a:r>
            <a:r>
              <a:rPr kumimoji="1" lang="en-US" altLang="zh-CN" dirty="0" smtClean="0"/>
              <a:t>16</a:t>
            </a:r>
            <a:r>
              <a:rPr kumimoji="1" lang="zh-CN" altLang="en-US" dirty="0" smtClean="0"/>
              <a:t>台机器</a:t>
            </a:r>
            <a:r>
              <a:rPr kumimoji="1" lang="en-US" altLang="zh-CN" dirty="0" smtClean="0"/>
              <a:t>1</a:t>
            </a:r>
            <a:r>
              <a:rPr kumimoji="1" lang="zh-CN" altLang="en-US" dirty="0" smtClean="0"/>
              <a:t>个半小时就能算完，最近很稳定地用</a:t>
            </a:r>
            <a:r>
              <a:rPr kumimoji="1" lang="en-US" altLang="zh-CN" dirty="0" smtClean="0"/>
              <a:t>7</a:t>
            </a:r>
            <a:r>
              <a:rPr kumimoji="1" lang="zh-CN" altLang="en-US" dirty="0" smtClean="0"/>
              <a:t>个小时，会是啥原因？</a:t>
            </a:r>
            <a:endParaRPr kumimoji="1" lang="en-US" altLang="zh-CN" dirty="0" smtClean="0"/>
          </a:p>
          <a:p>
            <a:pPr>
              <a:lnSpc>
                <a:spcPct val="150000"/>
              </a:lnSpc>
            </a:pPr>
            <a:r>
              <a:rPr kumimoji="1" lang="zh-CN" altLang="en-US" dirty="0" smtClean="0"/>
              <a:t>李姐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492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9144000" cy="3706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7" y="1850620"/>
            <a:ext cx="9144000" cy="371076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83568" y="5661248"/>
            <a:ext cx="7149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dirty="0" smtClean="0"/>
              <a:t>计算（绿色）花费</a:t>
            </a:r>
            <a:r>
              <a:rPr kumimoji="1" lang="en-US" altLang="zh-CN" dirty="0" smtClean="0"/>
              <a:t>1</a:t>
            </a:r>
            <a:r>
              <a:rPr kumimoji="1" lang="zh-CN" altLang="en-US" dirty="0" smtClean="0"/>
              <a:t>个半小时，数据发送（粉色）花费</a:t>
            </a:r>
            <a:r>
              <a:rPr kumimoji="1" lang="en-US" altLang="zh-CN" dirty="0" smtClean="0"/>
              <a:t>5</a:t>
            </a:r>
            <a:r>
              <a:rPr kumimoji="1" lang="zh-CN" altLang="en-US" dirty="0" smtClean="0"/>
              <a:t>个半小时</a:t>
            </a:r>
            <a:endParaRPr kumimoji="1" lang="en-US" altLang="zh-CN" dirty="0" smtClean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dirty="0" smtClean="0"/>
              <a:t>IO</a:t>
            </a:r>
            <a:r>
              <a:rPr kumimoji="1" lang="zh-CN" altLang="en-US" dirty="0" smtClean="0"/>
              <a:t>节点数据接收（青色）性能正常，写盘（湖蓝色）性能骤降</a:t>
            </a:r>
            <a:r>
              <a:rPr kumimoji="1" lang="en-US" altLang="zh-CN" dirty="0" smtClean="0"/>
              <a:t>17</a:t>
            </a:r>
            <a:r>
              <a:rPr kumimoji="1" lang="zh-CN" altLang="en-US" dirty="0" smtClean="0"/>
              <a:t>倍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29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51016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1668443"/>
            <a:ext cx="5391149" cy="35177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0060" y="2074363"/>
            <a:ext cx="2064265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300" dirty="0">
                <a:solidFill>
                  <a:schemeClr val="bg1"/>
                </a:solidFill>
              </a:rPr>
              <a:t>场景三 </a:t>
            </a:r>
            <a:r>
              <a:rPr kumimoji="1" lang="en-US" altLang="zh-CN" sz="2300" dirty="0">
                <a:solidFill>
                  <a:schemeClr val="bg1"/>
                </a:solidFill>
              </a:rPr>
              <a:t/>
            </a:r>
            <a:br>
              <a:rPr kumimoji="1" lang="en-US" altLang="zh-CN" sz="2300" dirty="0">
                <a:solidFill>
                  <a:schemeClr val="bg1"/>
                </a:solidFill>
              </a:rPr>
            </a:br>
            <a:r>
              <a:rPr kumimoji="1" lang="zh-CN" altLang="en-US" sz="2300" dirty="0" smtClean="0">
                <a:solidFill>
                  <a:schemeClr val="bg1"/>
                </a:solidFill>
              </a:rPr>
              <a:t>经营绩效分析 </a:t>
            </a:r>
            <a:endParaRPr kumimoji="1" lang="en-US" altLang="zh-CN" sz="23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28950" y="5337252"/>
            <a:ext cx="5503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 smtClean="0"/>
              <a:t>过去一年资源利用率如何？需要扩容规模？需要重点支持哪些应用？需要补充配置哪些</a:t>
            </a:r>
            <a:r>
              <a:rPr kumimoji="1" lang="zh-CN" altLang="en-US" dirty="0"/>
              <a:t>类型</a:t>
            </a:r>
            <a:r>
              <a:rPr kumimoji="1" lang="zh-CN" altLang="en-US" dirty="0" smtClean="0"/>
              <a:t>资源？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722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运营数据分析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5" y="1772816"/>
            <a:ext cx="805748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12041</TotalTime>
  <Words>1025</Words>
  <Application>Microsoft Office PowerPoint</Application>
  <PresentationFormat>全屏显示(4:3)</PresentationFormat>
  <Paragraphs>209</Paragraphs>
  <Slides>38</Slides>
  <Notes>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39" baseType="lpstr">
      <vt:lpstr>Office 主题​​</vt:lpstr>
      <vt:lpstr>大规模集群应用性能监控分析优化软件</vt:lpstr>
      <vt:lpstr>概览</vt:lpstr>
      <vt:lpstr>Agenda</vt:lpstr>
      <vt:lpstr>管理员应接不暇的电话（场景一）</vt:lpstr>
      <vt:lpstr>在大规模集群中，快速定位用户zhao的作业及运行特征</vt:lpstr>
      <vt:lpstr>应用性能历史分析（场景二）</vt:lpstr>
      <vt:lpstr>PowerPoint 演示文稿</vt:lpstr>
      <vt:lpstr>场景三  经营绩效分析 </vt:lpstr>
      <vt:lpstr>运营数据分析</vt:lpstr>
      <vt:lpstr>资源增配依据</vt:lpstr>
      <vt:lpstr>PowerPoint 演示文稿</vt:lpstr>
      <vt:lpstr>数据中心可视化</vt:lpstr>
      <vt:lpstr>一键显示集群异常节点</vt:lpstr>
      <vt:lpstr>快速定位用户作业性能瓶颈</vt:lpstr>
      <vt:lpstr>单节点多级指标关联展示</vt:lpstr>
      <vt:lpstr>多级指标关联快速诊断集群性能故障</vt:lpstr>
      <vt:lpstr>非计划任务快速识别</vt:lpstr>
      <vt:lpstr>集群异常进程快速筛查管理</vt:lpstr>
      <vt:lpstr>PowerPoint 演示文稿</vt:lpstr>
      <vt:lpstr>用户直观看到和自己相关的作业性能状态</vt:lpstr>
      <vt:lpstr>可视化指标指导优化</vt:lpstr>
      <vt:lpstr>快速定位程序函数热点</vt:lpstr>
      <vt:lpstr>PowerPoint 演示文稿</vt:lpstr>
      <vt:lpstr>运营数据统计分析</vt:lpstr>
      <vt:lpstr>基于数据科学增配资源</vt:lpstr>
      <vt:lpstr>PowerPoint 演示文稿</vt:lpstr>
      <vt:lpstr>北京市计算中心</vt:lpstr>
      <vt:lpstr>“嫦娥探月”保障</vt:lpstr>
      <vt:lpstr>客户（部分）</vt:lpstr>
      <vt:lpstr>PowerPoint 演示文稿</vt:lpstr>
      <vt:lpstr>收益</vt:lpstr>
      <vt:lpstr>PowerPoint 演示文稿</vt:lpstr>
      <vt:lpstr>PowerPoint 演示文稿</vt:lpstr>
      <vt:lpstr>PowerPoint 演示文稿</vt:lpstr>
      <vt:lpstr>PowerPoint 演示文稿</vt:lpstr>
      <vt:lpstr>用户分布</vt:lpstr>
      <vt:lpstr>THANKS!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wangweiwei</dc:creator>
  <cp:lastModifiedBy>John</cp:lastModifiedBy>
  <cp:revision>821</cp:revision>
  <cp:lastPrinted>2016-10-19T05:07:29Z</cp:lastPrinted>
  <dcterms:created xsi:type="dcterms:W3CDTF">2013-11-09T05:37:04Z</dcterms:created>
  <dcterms:modified xsi:type="dcterms:W3CDTF">2017-09-11T01:49:49Z</dcterms:modified>
</cp:coreProperties>
</file>